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2"/>
  </p:notesMasterIdLst>
  <p:sldIdLst>
    <p:sldId id="302" r:id="rId2"/>
    <p:sldId id="303" r:id="rId3"/>
    <p:sldId id="304" r:id="rId4"/>
    <p:sldId id="305" r:id="rId5"/>
    <p:sldId id="306" r:id="rId6"/>
    <p:sldId id="307" r:id="rId7"/>
    <p:sldId id="308" r:id="rId8"/>
    <p:sldId id="309" r:id="rId9"/>
    <p:sldId id="310" r:id="rId10"/>
    <p:sldId id="312" r:id="rId11"/>
    <p:sldId id="256" r:id="rId12"/>
    <p:sldId id="313" r:id="rId13"/>
    <p:sldId id="316" r:id="rId14"/>
    <p:sldId id="258" r:id="rId15"/>
    <p:sldId id="257" r:id="rId16"/>
    <p:sldId id="314" r:id="rId17"/>
    <p:sldId id="259" r:id="rId18"/>
    <p:sldId id="317" r:id="rId19"/>
    <p:sldId id="285" r:id="rId20"/>
    <p:sldId id="318" r:id="rId21"/>
    <p:sldId id="286" r:id="rId22"/>
    <p:sldId id="319" r:id="rId23"/>
    <p:sldId id="260" r:id="rId24"/>
    <p:sldId id="320" r:id="rId25"/>
    <p:sldId id="261" r:id="rId26"/>
    <p:sldId id="321" r:id="rId27"/>
    <p:sldId id="262" r:id="rId28"/>
    <p:sldId id="322" r:id="rId29"/>
    <p:sldId id="287" r:id="rId30"/>
    <p:sldId id="323" r:id="rId31"/>
    <p:sldId id="288" r:id="rId32"/>
    <p:sldId id="324" r:id="rId33"/>
    <p:sldId id="289" r:id="rId34"/>
    <p:sldId id="325" r:id="rId35"/>
    <p:sldId id="263" r:id="rId36"/>
    <p:sldId id="326" r:id="rId37"/>
    <p:sldId id="290" r:id="rId38"/>
    <p:sldId id="327" r:id="rId39"/>
    <p:sldId id="264" r:id="rId40"/>
    <p:sldId id="328" r:id="rId41"/>
    <p:sldId id="265" r:id="rId42"/>
    <p:sldId id="329" r:id="rId43"/>
    <p:sldId id="266" r:id="rId44"/>
    <p:sldId id="330" r:id="rId45"/>
    <p:sldId id="267" r:id="rId46"/>
    <p:sldId id="331" r:id="rId47"/>
    <p:sldId id="268" r:id="rId48"/>
    <p:sldId id="332" r:id="rId49"/>
    <p:sldId id="269" r:id="rId50"/>
    <p:sldId id="333" r:id="rId51"/>
    <p:sldId id="270" r:id="rId52"/>
    <p:sldId id="334" r:id="rId53"/>
    <p:sldId id="271" r:id="rId54"/>
    <p:sldId id="335" r:id="rId55"/>
    <p:sldId id="272" r:id="rId56"/>
    <p:sldId id="336" r:id="rId57"/>
    <p:sldId id="273" r:id="rId58"/>
    <p:sldId id="337" r:id="rId59"/>
    <p:sldId id="274" r:id="rId60"/>
    <p:sldId id="338" r:id="rId61"/>
    <p:sldId id="275" r:id="rId62"/>
    <p:sldId id="339" r:id="rId63"/>
    <p:sldId id="276" r:id="rId64"/>
    <p:sldId id="340" r:id="rId65"/>
    <p:sldId id="277" r:id="rId66"/>
    <p:sldId id="341" r:id="rId67"/>
    <p:sldId id="278" r:id="rId68"/>
    <p:sldId id="342" r:id="rId69"/>
    <p:sldId id="279" r:id="rId70"/>
    <p:sldId id="343" r:id="rId71"/>
    <p:sldId id="280" r:id="rId72"/>
    <p:sldId id="344" r:id="rId73"/>
    <p:sldId id="281" r:id="rId74"/>
    <p:sldId id="345" r:id="rId75"/>
    <p:sldId id="291" r:id="rId76"/>
    <p:sldId id="346" r:id="rId77"/>
    <p:sldId id="292" r:id="rId78"/>
    <p:sldId id="347" r:id="rId79"/>
    <p:sldId id="293" r:id="rId80"/>
    <p:sldId id="348" r:id="rId81"/>
    <p:sldId id="294" r:id="rId82"/>
    <p:sldId id="349" r:id="rId83"/>
    <p:sldId id="297" r:id="rId84"/>
    <p:sldId id="350" r:id="rId85"/>
    <p:sldId id="295" r:id="rId86"/>
    <p:sldId id="351" r:id="rId87"/>
    <p:sldId id="296" r:id="rId88"/>
    <p:sldId id="352" r:id="rId89"/>
    <p:sldId id="282" r:id="rId90"/>
    <p:sldId id="353" r:id="rId91"/>
    <p:sldId id="356" r:id="rId92"/>
    <p:sldId id="300" r:id="rId93"/>
    <p:sldId id="362" r:id="rId94"/>
    <p:sldId id="364" r:id="rId95"/>
    <p:sldId id="366" r:id="rId96"/>
    <p:sldId id="365" r:id="rId97"/>
    <p:sldId id="367" r:id="rId98"/>
    <p:sldId id="357" r:id="rId99"/>
    <p:sldId id="368" r:id="rId100"/>
    <p:sldId id="369" r:id="rId101"/>
    <p:sldId id="370" r:id="rId102"/>
    <p:sldId id="371" r:id="rId103"/>
    <p:sldId id="372" r:id="rId104"/>
    <p:sldId id="373" r:id="rId105"/>
    <p:sldId id="374" r:id="rId106"/>
    <p:sldId id="358" r:id="rId107"/>
    <p:sldId id="355" r:id="rId108"/>
    <p:sldId id="354" r:id="rId109"/>
    <p:sldId id="301" r:id="rId110"/>
    <p:sldId id="379" r:id="rId111"/>
    <p:sldId id="375" r:id="rId112"/>
    <p:sldId id="360" r:id="rId113"/>
    <p:sldId id="376" r:id="rId114"/>
    <p:sldId id="377" r:id="rId115"/>
    <p:sldId id="378" r:id="rId116"/>
    <p:sldId id="380" r:id="rId117"/>
    <p:sldId id="381" r:id="rId118"/>
    <p:sldId id="403" r:id="rId119"/>
    <p:sldId id="382" r:id="rId120"/>
    <p:sldId id="383" r:id="rId121"/>
    <p:sldId id="384" r:id="rId122"/>
    <p:sldId id="385" r:id="rId123"/>
    <p:sldId id="386" r:id="rId124"/>
    <p:sldId id="387" r:id="rId125"/>
    <p:sldId id="388" r:id="rId126"/>
    <p:sldId id="389" r:id="rId127"/>
    <p:sldId id="390" r:id="rId128"/>
    <p:sldId id="392" r:id="rId129"/>
    <p:sldId id="391" r:id="rId130"/>
    <p:sldId id="394" r:id="rId131"/>
    <p:sldId id="396" r:id="rId132"/>
    <p:sldId id="397" r:id="rId133"/>
    <p:sldId id="398" r:id="rId134"/>
    <p:sldId id="399" r:id="rId135"/>
    <p:sldId id="404" r:id="rId136"/>
    <p:sldId id="400" r:id="rId137"/>
    <p:sldId id="405" r:id="rId138"/>
    <p:sldId id="406" r:id="rId139"/>
    <p:sldId id="401" r:id="rId140"/>
    <p:sldId id="402" r:id="rId14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B9BD5"/>
    <a:srgbClr val="EDED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 showGuides="1">
      <p:cViewPr>
        <p:scale>
          <a:sx n="75" d="100"/>
          <a:sy n="75" d="100"/>
        </p:scale>
        <p:origin x="902" y="254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5203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9197E0-7277-4543-BB99-E36B099E2C44}" type="datetimeFigureOut">
              <a:rPr lang="ko-KR" altLang="en-US" smtClean="0"/>
              <a:t>2018-06-14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EA89A7-3550-49F2-B14C-1A10EEC1DF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04689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FD8E46-B998-4342-85A0-C68B8C90278E}" type="datetimeFigureOut">
              <a:rPr lang="ko-KR" altLang="en-US" smtClean="0"/>
              <a:t>2018-06-14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78049-A002-437F-B802-E083998D90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44874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FD8E46-B998-4342-85A0-C68B8C90278E}" type="datetimeFigureOut">
              <a:rPr lang="ko-KR" altLang="en-US" smtClean="0"/>
              <a:t>2018-06-14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78049-A002-437F-B802-E083998D90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1942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FD8E46-B998-4342-85A0-C68B8C90278E}" type="datetimeFigureOut">
              <a:rPr lang="ko-KR" altLang="en-US" smtClean="0"/>
              <a:t>2018-06-14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78049-A002-437F-B802-E083998D90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63163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FD8E46-B998-4342-85A0-C68B8C90278E}" type="datetimeFigureOut">
              <a:rPr lang="ko-KR" altLang="en-US" smtClean="0"/>
              <a:t>2018-06-14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78049-A002-437F-B802-E083998D90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26126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FD8E46-B998-4342-85A0-C68B8C90278E}" type="datetimeFigureOut">
              <a:rPr lang="ko-KR" altLang="en-US" smtClean="0"/>
              <a:t>2018-06-14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78049-A002-437F-B802-E083998D90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84196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FD8E46-B998-4342-85A0-C68B8C90278E}" type="datetimeFigureOut">
              <a:rPr lang="ko-KR" altLang="en-US" smtClean="0"/>
              <a:t>2018-06-14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78049-A002-437F-B802-E083998D90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15213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FD8E46-B998-4342-85A0-C68B8C90278E}" type="datetimeFigureOut">
              <a:rPr lang="ko-KR" altLang="en-US" smtClean="0"/>
              <a:t>2018-06-14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78049-A002-437F-B802-E083998D90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44544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FD8E46-B998-4342-85A0-C68B8C90278E}" type="datetimeFigureOut">
              <a:rPr lang="ko-KR" altLang="en-US" smtClean="0"/>
              <a:t>2018-06-14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78049-A002-437F-B802-E083998D90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75324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FD8E46-B998-4342-85A0-C68B8C90278E}" type="datetimeFigureOut">
              <a:rPr lang="ko-KR" altLang="en-US" smtClean="0"/>
              <a:t>2018-06-14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78049-A002-437F-B802-E083998D90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5275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FD8E46-B998-4342-85A0-C68B8C90278E}" type="datetimeFigureOut">
              <a:rPr lang="ko-KR" altLang="en-US" smtClean="0"/>
              <a:t>2018-06-14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78049-A002-437F-B802-E083998D90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62619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FD8E46-B998-4342-85A0-C68B8C90278E}" type="datetimeFigureOut">
              <a:rPr lang="ko-KR" altLang="en-US" smtClean="0"/>
              <a:t>2018-06-14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78049-A002-437F-B802-E083998D90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45618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FD8E46-B998-4342-85A0-C68B8C90278E}" type="datetimeFigureOut">
              <a:rPr lang="ko-KR" altLang="en-US" smtClean="0"/>
              <a:t>2018-06-14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E78049-A002-437F-B802-E083998D90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79710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302508" y="3069322"/>
            <a:ext cx="55869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 smtClean="0"/>
              <a:t>데이터 </a:t>
            </a:r>
            <a:r>
              <a:rPr lang="ko-KR" altLang="en-US" sz="3600" dirty="0" err="1" smtClean="0"/>
              <a:t>마이닝</a:t>
            </a:r>
            <a:r>
              <a:rPr lang="ko-KR" altLang="en-US" sz="3600" dirty="0" smtClean="0"/>
              <a:t> 프로젝트</a:t>
            </a:r>
            <a:endParaRPr lang="ko-KR" altLang="en-US" sz="3600" dirty="0"/>
          </a:p>
        </p:txBody>
      </p:sp>
      <p:sp>
        <p:nvSpPr>
          <p:cNvPr id="7" name="TextBox 6"/>
          <p:cNvSpPr txBox="1"/>
          <p:nvPr/>
        </p:nvSpPr>
        <p:spPr>
          <a:xfrm>
            <a:off x="8357616" y="4956048"/>
            <a:ext cx="2286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/>
              <a:t>201302125</a:t>
            </a:r>
          </a:p>
          <a:p>
            <a:r>
              <a:rPr lang="ko-KR" altLang="en-US" sz="2400" dirty="0" smtClean="0"/>
              <a:t>이현호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17297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73420" y="1870840"/>
            <a:ext cx="1026455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데이터 전처리</a:t>
            </a:r>
            <a:endParaRPr lang="en-US" altLang="ko-KR" b="1" dirty="0" smtClean="0"/>
          </a:p>
          <a:p>
            <a:endParaRPr lang="en-US" altLang="ko-KR" dirty="0"/>
          </a:p>
          <a:p>
            <a:r>
              <a:rPr lang="ko-KR" altLang="en-US" dirty="0" err="1" smtClean="0"/>
              <a:t>결측값</a:t>
            </a:r>
            <a:r>
              <a:rPr lang="ko-KR" altLang="en-US" dirty="0" smtClean="0"/>
              <a:t> 및 </a:t>
            </a:r>
            <a:r>
              <a:rPr lang="ko-KR" altLang="en-US" dirty="0" err="1" smtClean="0"/>
              <a:t>이상값</a:t>
            </a:r>
            <a:r>
              <a:rPr lang="ko-KR" altLang="en-US" dirty="0" smtClean="0"/>
              <a:t> 처리의 경우 탐색적 데이터 분석으로 진행하였다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ko-KR" altLang="en-US" dirty="0" smtClean="0"/>
              <a:t>탐색적 데이터 분석이란 좋은 </a:t>
            </a:r>
            <a:r>
              <a:rPr lang="ko-KR" altLang="en-US" dirty="0" err="1" smtClean="0"/>
              <a:t>데이터마이닝</a:t>
            </a:r>
            <a:r>
              <a:rPr lang="ko-KR" altLang="en-US" dirty="0" smtClean="0"/>
              <a:t> 결과를 도출하기 위한 일련의 작업으로써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Cleaning, Integration, Transformation, Reduction, Discretization </a:t>
            </a:r>
            <a:r>
              <a:rPr lang="ko-KR" altLang="en-US" dirty="0" smtClean="0"/>
              <a:t>등이 있다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en-US" altLang="ko-KR" dirty="0" smtClean="0"/>
              <a:t>Cleaning</a:t>
            </a:r>
            <a:r>
              <a:rPr lang="ko-KR" altLang="en-US" dirty="0" smtClean="0"/>
              <a:t>과 </a:t>
            </a:r>
            <a:r>
              <a:rPr lang="en-US" altLang="ko-KR" dirty="0" smtClean="0"/>
              <a:t>Reduction</a:t>
            </a:r>
            <a:r>
              <a:rPr lang="ko-KR" altLang="en-US" dirty="0" smtClean="0"/>
              <a:t>를 주로 이용할 것이다</a:t>
            </a:r>
            <a:r>
              <a:rPr lang="en-US" altLang="ko-KR" dirty="0" smtClean="0"/>
              <a:t>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73420" y="1088136"/>
            <a:ext cx="5477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2. </a:t>
            </a:r>
            <a:r>
              <a:rPr lang="ko-KR" altLang="en-US" b="1" dirty="0" smtClean="0"/>
              <a:t>분석 목적 및 방향</a:t>
            </a:r>
            <a:endParaRPr lang="en-US" altLang="ko-KR" b="1" dirty="0" smtClean="0"/>
          </a:p>
        </p:txBody>
      </p:sp>
    </p:spTree>
    <p:extLst>
      <p:ext uri="{BB962C8B-B14F-4D97-AF65-F5344CB8AC3E}">
        <p14:creationId xmlns:p14="http://schemas.microsoft.com/office/powerpoint/2010/main" val="2542665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73420" y="1088136"/>
            <a:ext cx="3065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4. </a:t>
            </a:r>
            <a:r>
              <a:rPr lang="ko-KR" altLang="en-US" b="1" dirty="0" err="1" smtClean="0"/>
              <a:t>데이터마이닝</a:t>
            </a:r>
            <a:endParaRPr lang="en-US" altLang="ko-KR" b="1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973420" y="1703230"/>
            <a:ext cx="5477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최적화된 변수 선택</a:t>
            </a:r>
            <a:r>
              <a:rPr lang="en-US" altLang="ko-KR" b="1" dirty="0" smtClean="0"/>
              <a:t> – </a:t>
            </a:r>
            <a:r>
              <a:rPr lang="ko-KR" altLang="en-US" b="1" dirty="0" err="1" smtClean="0"/>
              <a:t>로지스틱</a:t>
            </a:r>
            <a:r>
              <a:rPr lang="ko-KR" altLang="en-US" b="1" dirty="0" smtClean="0"/>
              <a:t> </a:t>
            </a:r>
            <a:r>
              <a:rPr lang="ko-KR" altLang="en-US" b="1" dirty="0" err="1" smtClean="0"/>
              <a:t>회귀모형</a:t>
            </a:r>
            <a:r>
              <a:rPr lang="ko-KR" altLang="en-US" b="1" dirty="0" smtClean="0"/>
              <a:t> 결과</a:t>
            </a:r>
            <a:endParaRPr lang="en-US" altLang="ko-KR" b="1" dirty="0" smtClean="0"/>
          </a:p>
        </p:txBody>
      </p:sp>
      <p:pic>
        <p:nvPicPr>
          <p:cNvPr id="1027" name="_x58263040" descr="EMB000019146d7c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45" t="14390" r="-2389" b="71413"/>
          <a:stretch/>
        </p:blipFill>
        <p:spPr bwMode="auto">
          <a:xfrm>
            <a:off x="973420" y="2300739"/>
            <a:ext cx="10548020" cy="4450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5142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73420" y="1088136"/>
            <a:ext cx="3065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4. </a:t>
            </a:r>
            <a:r>
              <a:rPr lang="ko-KR" altLang="en-US" b="1" dirty="0" err="1" smtClean="0"/>
              <a:t>데이터마이닝</a:t>
            </a:r>
            <a:endParaRPr lang="en-US" altLang="ko-KR" b="1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973420" y="1703230"/>
            <a:ext cx="5477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최적화된 변수 선택</a:t>
            </a:r>
            <a:r>
              <a:rPr lang="en-US" altLang="ko-KR" b="1" dirty="0" smtClean="0"/>
              <a:t> – </a:t>
            </a:r>
            <a:r>
              <a:rPr lang="ko-KR" altLang="en-US" b="1" dirty="0" err="1" smtClean="0"/>
              <a:t>로지스틱</a:t>
            </a:r>
            <a:r>
              <a:rPr lang="ko-KR" altLang="en-US" b="1" dirty="0" smtClean="0"/>
              <a:t> </a:t>
            </a:r>
            <a:r>
              <a:rPr lang="ko-KR" altLang="en-US" b="1" dirty="0" err="1" smtClean="0"/>
              <a:t>회귀모형</a:t>
            </a:r>
            <a:r>
              <a:rPr lang="ko-KR" altLang="en-US" b="1" dirty="0" smtClean="0"/>
              <a:t> 결과</a:t>
            </a:r>
            <a:endParaRPr lang="en-US" altLang="ko-KR" b="1" dirty="0" smtClean="0"/>
          </a:p>
        </p:txBody>
      </p:sp>
      <p:pic>
        <p:nvPicPr>
          <p:cNvPr id="1027" name="_x58263040" descr="EMB000019146d7c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94" t="27467" r="-2240" b="58336"/>
          <a:stretch/>
        </p:blipFill>
        <p:spPr bwMode="auto">
          <a:xfrm>
            <a:off x="973420" y="2300739"/>
            <a:ext cx="10548020" cy="4450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0315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73420" y="1088136"/>
            <a:ext cx="3065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4. </a:t>
            </a:r>
            <a:r>
              <a:rPr lang="ko-KR" altLang="en-US" b="1" dirty="0" err="1" smtClean="0"/>
              <a:t>데이터마이닝</a:t>
            </a:r>
            <a:endParaRPr lang="en-US" altLang="ko-KR" b="1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973420" y="1703230"/>
            <a:ext cx="5477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최적화된 변수 선택</a:t>
            </a:r>
            <a:r>
              <a:rPr lang="en-US" altLang="ko-KR" b="1" dirty="0" smtClean="0"/>
              <a:t> – </a:t>
            </a:r>
            <a:r>
              <a:rPr lang="ko-KR" altLang="en-US" b="1" dirty="0" err="1" smtClean="0"/>
              <a:t>로지스틱</a:t>
            </a:r>
            <a:r>
              <a:rPr lang="ko-KR" altLang="en-US" b="1" dirty="0" smtClean="0"/>
              <a:t> </a:t>
            </a:r>
            <a:r>
              <a:rPr lang="ko-KR" altLang="en-US" b="1" dirty="0" err="1" smtClean="0"/>
              <a:t>회귀모형</a:t>
            </a:r>
            <a:r>
              <a:rPr lang="ko-KR" altLang="en-US" b="1" dirty="0" smtClean="0"/>
              <a:t> 결과</a:t>
            </a:r>
            <a:endParaRPr lang="en-US" altLang="ko-KR" b="1" dirty="0" smtClean="0"/>
          </a:p>
        </p:txBody>
      </p:sp>
      <p:pic>
        <p:nvPicPr>
          <p:cNvPr id="1027" name="_x58263040" descr="EMB000019146d7c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94" t="41517" r="-2240" b="44286"/>
          <a:stretch/>
        </p:blipFill>
        <p:spPr bwMode="auto">
          <a:xfrm>
            <a:off x="973420" y="2300739"/>
            <a:ext cx="10548020" cy="4450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3071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73420" y="1088136"/>
            <a:ext cx="3065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4. </a:t>
            </a:r>
            <a:r>
              <a:rPr lang="ko-KR" altLang="en-US" b="1" dirty="0" err="1" smtClean="0"/>
              <a:t>데이터마이닝</a:t>
            </a:r>
            <a:endParaRPr lang="en-US" altLang="ko-KR" b="1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973420" y="1703230"/>
            <a:ext cx="5477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최적화된 변수 선택</a:t>
            </a:r>
            <a:r>
              <a:rPr lang="en-US" altLang="ko-KR" b="1" dirty="0" smtClean="0"/>
              <a:t> – </a:t>
            </a:r>
            <a:r>
              <a:rPr lang="ko-KR" altLang="en-US" b="1" dirty="0" err="1" smtClean="0"/>
              <a:t>로지스틱</a:t>
            </a:r>
            <a:r>
              <a:rPr lang="ko-KR" altLang="en-US" b="1" dirty="0" smtClean="0"/>
              <a:t> </a:t>
            </a:r>
            <a:r>
              <a:rPr lang="ko-KR" altLang="en-US" b="1" dirty="0" err="1" smtClean="0"/>
              <a:t>회귀모형</a:t>
            </a:r>
            <a:r>
              <a:rPr lang="ko-KR" altLang="en-US" b="1" dirty="0" smtClean="0"/>
              <a:t> 결과</a:t>
            </a:r>
            <a:endParaRPr lang="en-US" altLang="ko-KR" b="1" dirty="0" smtClean="0"/>
          </a:p>
        </p:txBody>
      </p:sp>
      <p:pic>
        <p:nvPicPr>
          <p:cNvPr id="1027" name="_x58263040" descr="EMB000019146d7c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43" t="55420" r="-2091" b="30383"/>
          <a:stretch/>
        </p:blipFill>
        <p:spPr bwMode="auto">
          <a:xfrm>
            <a:off x="973420" y="2300739"/>
            <a:ext cx="10548020" cy="4450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1682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73420" y="1088136"/>
            <a:ext cx="3065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4. </a:t>
            </a:r>
            <a:r>
              <a:rPr lang="ko-KR" altLang="en-US" b="1" dirty="0" err="1" smtClean="0"/>
              <a:t>데이터마이닝</a:t>
            </a:r>
            <a:endParaRPr lang="en-US" altLang="ko-KR" b="1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973420" y="1703230"/>
            <a:ext cx="5477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최적화된 변수 선택</a:t>
            </a:r>
            <a:r>
              <a:rPr lang="en-US" altLang="ko-KR" b="1" dirty="0" smtClean="0"/>
              <a:t> – </a:t>
            </a:r>
            <a:r>
              <a:rPr lang="ko-KR" altLang="en-US" b="1" dirty="0" err="1" smtClean="0"/>
              <a:t>로지스틱</a:t>
            </a:r>
            <a:r>
              <a:rPr lang="ko-KR" altLang="en-US" b="1" dirty="0" smtClean="0"/>
              <a:t> </a:t>
            </a:r>
            <a:r>
              <a:rPr lang="ko-KR" altLang="en-US" b="1" dirty="0" err="1" smtClean="0"/>
              <a:t>회귀모형</a:t>
            </a:r>
            <a:r>
              <a:rPr lang="ko-KR" altLang="en-US" b="1" dirty="0" smtClean="0"/>
              <a:t> 결과</a:t>
            </a:r>
            <a:endParaRPr lang="en-US" altLang="ko-KR" b="1" dirty="0" smtClean="0"/>
          </a:p>
        </p:txBody>
      </p:sp>
      <p:pic>
        <p:nvPicPr>
          <p:cNvPr id="1027" name="_x58263040" descr="EMB000019146d7c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9" t="69664" r="-2685" b="16139"/>
          <a:stretch/>
        </p:blipFill>
        <p:spPr bwMode="auto">
          <a:xfrm>
            <a:off x="973420" y="2300739"/>
            <a:ext cx="10548020" cy="4450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278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73420" y="1088136"/>
            <a:ext cx="3065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4. </a:t>
            </a:r>
            <a:r>
              <a:rPr lang="ko-KR" altLang="en-US" b="1" dirty="0" err="1" smtClean="0"/>
              <a:t>데이터마이닝</a:t>
            </a:r>
            <a:endParaRPr lang="en-US" altLang="ko-KR" b="1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973420" y="1703230"/>
            <a:ext cx="5477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최적화된 변수 선택</a:t>
            </a:r>
            <a:r>
              <a:rPr lang="en-US" altLang="ko-KR" b="1" dirty="0" smtClean="0"/>
              <a:t> – </a:t>
            </a:r>
            <a:r>
              <a:rPr lang="ko-KR" altLang="en-US" b="1" dirty="0" err="1" smtClean="0"/>
              <a:t>로지스틱</a:t>
            </a:r>
            <a:r>
              <a:rPr lang="ko-KR" altLang="en-US" b="1" dirty="0" smtClean="0"/>
              <a:t> </a:t>
            </a:r>
            <a:r>
              <a:rPr lang="ko-KR" altLang="en-US" b="1" dirty="0" err="1" smtClean="0"/>
              <a:t>회귀모형</a:t>
            </a:r>
            <a:r>
              <a:rPr lang="ko-KR" altLang="en-US" b="1" dirty="0" smtClean="0"/>
              <a:t> 결과</a:t>
            </a:r>
            <a:endParaRPr lang="en-US" altLang="ko-KR" b="1" dirty="0" smtClean="0"/>
          </a:p>
        </p:txBody>
      </p:sp>
      <p:pic>
        <p:nvPicPr>
          <p:cNvPr id="1027" name="_x58263040" descr="EMB000019146d7c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9" t="85560" r="-2685" b="243"/>
          <a:stretch/>
        </p:blipFill>
        <p:spPr bwMode="auto">
          <a:xfrm>
            <a:off x="973420" y="2300739"/>
            <a:ext cx="10548020" cy="4450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9163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73420" y="1088136"/>
            <a:ext cx="3065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4. </a:t>
            </a:r>
            <a:r>
              <a:rPr lang="ko-KR" altLang="en-US" b="1" dirty="0" err="1" smtClean="0"/>
              <a:t>데이터마이닝</a:t>
            </a:r>
            <a:endParaRPr lang="en-US" altLang="ko-KR" b="1" dirty="0" smtClean="0"/>
          </a:p>
        </p:txBody>
      </p:sp>
      <p:sp>
        <p:nvSpPr>
          <p:cNvPr id="3" name="TextBox 2"/>
          <p:cNvSpPr txBox="1"/>
          <p:nvPr/>
        </p:nvSpPr>
        <p:spPr>
          <a:xfrm>
            <a:off x="973420" y="1703230"/>
            <a:ext cx="5477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최적화된 변수 선택</a:t>
            </a:r>
            <a:r>
              <a:rPr lang="en-US" altLang="ko-KR" b="1" dirty="0" smtClean="0"/>
              <a:t> – </a:t>
            </a:r>
            <a:r>
              <a:rPr lang="ko-KR" altLang="en-US" b="1" dirty="0" err="1" smtClean="0"/>
              <a:t>로지스틱</a:t>
            </a:r>
            <a:r>
              <a:rPr lang="ko-KR" altLang="en-US" b="1" dirty="0" smtClean="0"/>
              <a:t> </a:t>
            </a:r>
            <a:r>
              <a:rPr lang="ko-KR" altLang="en-US" b="1" dirty="0" err="1" smtClean="0"/>
              <a:t>회귀모형</a:t>
            </a:r>
            <a:r>
              <a:rPr lang="ko-KR" altLang="en-US" b="1" dirty="0" smtClean="0"/>
              <a:t> 결과</a:t>
            </a:r>
            <a:endParaRPr lang="en-US" altLang="ko-KR" b="1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973420" y="2438400"/>
            <a:ext cx="97993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P-value</a:t>
            </a:r>
            <a:r>
              <a:rPr lang="ko-KR" altLang="en-US" dirty="0" smtClean="0"/>
              <a:t>가 더 낮을 수록 예측력이 강한 변수로 추정된다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ko-KR" altLang="en-US" dirty="0" smtClean="0"/>
              <a:t>그러므로 </a:t>
            </a:r>
            <a:r>
              <a:rPr lang="en-US" altLang="ko-KR" dirty="0" smtClean="0"/>
              <a:t>0.05</a:t>
            </a:r>
            <a:r>
              <a:rPr lang="ko-KR" altLang="en-US" dirty="0" smtClean="0"/>
              <a:t>보다 낮은 변수를 선택한다</a:t>
            </a:r>
            <a:r>
              <a:rPr lang="en-US" altLang="ko-KR" dirty="0" smtClean="0"/>
              <a:t>.</a:t>
            </a: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3976603"/>
              </p:ext>
            </p:extLst>
          </p:nvPr>
        </p:nvGraphicFramePr>
        <p:xfrm>
          <a:off x="973420" y="3429000"/>
          <a:ext cx="9679340" cy="32689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504444">
                  <a:extLst>
                    <a:ext uri="{9D8B030D-6E8A-4147-A177-3AD203B41FA5}">
                      <a16:colId xmlns:a16="http://schemas.microsoft.com/office/drawing/2014/main" val="1082481865"/>
                    </a:ext>
                  </a:extLst>
                </a:gridCol>
                <a:gridCol w="1793724">
                  <a:extLst>
                    <a:ext uri="{9D8B030D-6E8A-4147-A177-3AD203B41FA5}">
                      <a16:colId xmlns:a16="http://schemas.microsoft.com/office/drawing/2014/main" val="4246876083"/>
                    </a:ext>
                  </a:extLst>
                </a:gridCol>
                <a:gridCol w="1793724">
                  <a:extLst>
                    <a:ext uri="{9D8B030D-6E8A-4147-A177-3AD203B41FA5}">
                      <a16:colId xmlns:a16="http://schemas.microsoft.com/office/drawing/2014/main" val="2656916841"/>
                    </a:ext>
                  </a:extLst>
                </a:gridCol>
                <a:gridCol w="1793724">
                  <a:extLst>
                    <a:ext uri="{9D8B030D-6E8A-4147-A177-3AD203B41FA5}">
                      <a16:colId xmlns:a16="http://schemas.microsoft.com/office/drawing/2014/main" val="4027404450"/>
                    </a:ext>
                  </a:extLst>
                </a:gridCol>
                <a:gridCol w="1793724">
                  <a:extLst>
                    <a:ext uri="{9D8B030D-6E8A-4147-A177-3AD203B41FA5}">
                      <a16:colId xmlns:a16="http://schemas.microsoft.com/office/drawing/2014/main" val="4021319463"/>
                    </a:ext>
                  </a:extLst>
                </a:gridCol>
              </a:tblGrid>
              <a:tr h="22098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Coefficient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s: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778832291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Estimate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Std. Error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z value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Pr(&gt;|z|)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794176249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 smtClean="0">
                          <a:effectLst/>
                        </a:rPr>
                        <a:t>GENHLTH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-1.02E+00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2.95E-02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-4.77E+01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 2e-16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065301979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 smtClean="0">
                          <a:effectLst/>
                        </a:rPr>
                        <a:t>HLTHPLN1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3.90E-01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8.85E-02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7.87E+00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2.93E-02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867522069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 smtClean="0">
                          <a:effectLst/>
                        </a:rPr>
                        <a:t>CHECKUP1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1.97E-01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2.79E-02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9.82E+00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7.24E-02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049594899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 smtClean="0">
                          <a:effectLst/>
                        </a:rPr>
                        <a:t>HAVARTH3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-2.36E-01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1.46E-01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8.02E+00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9.99E-04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744967399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 smtClean="0">
                          <a:effectLst/>
                        </a:rPr>
                        <a:t>SMOKE100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1.97E-01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9.14E-02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1.07E+01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1.01E-01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666761665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 smtClean="0">
                          <a:effectLst/>
                        </a:rPr>
                        <a:t>USENOW3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-3.26E-01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1.15E-01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-4.48E+00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7.77E-02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363394206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 smtClean="0">
                          <a:effectLst/>
                        </a:rPr>
                        <a:t>RENTHOM1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2.38E-01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5.20E-02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9.78E+00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1.06E-02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622324995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 smtClean="0">
                          <a:effectLst/>
                        </a:rPr>
                        <a:t>PNEUVAC3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6.80E-01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9.14E-02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3.58E+01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3.65E-04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461574995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HTM4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-1.03E-02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1.49E-03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-6.897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5.32E-12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94921684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WTKG3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1.50E-03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7.57E-05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19.813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 2e-16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106562574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 smtClean="0">
                          <a:effectLst/>
                        </a:rPr>
                        <a:t>DRNKANY5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-2.60E-02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8.44E-03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-3.08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0.002069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4659756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84851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73420" y="1088136"/>
            <a:ext cx="3065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4. </a:t>
            </a:r>
            <a:r>
              <a:rPr lang="ko-KR" altLang="en-US" b="1" dirty="0" err="1" smtClean="0"/>
              <a:t>데이터마이닝</a:t>
            </a:r>
            <a:endParaRPr lang="en-US" altLang="ko-KR" b="1" dirty="0" smtClean="0"/>
          </a:p>
        </p:txBody>
      </p:sp>
      <p:sp>
        <p:nvSpPr>
          <p:cNvPr id="3" name="TextBox 2"/>
          <p:cNvSpPr txBox="1"/>
          <p:nvPr/>
        </p:nvSpPr>
        <p:spPr>
          <a:xfrm>
            <a:off x="973420" y="1703230"/>
            <a:ext cx="5477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최적화된 변수 선택</a:t>
            </a:r>
            <a:r>
              <a:rPr lang="en-US" altLang="ko-KR" b="1" dirty="0" smtClean="0"/>
              <a:t> </a:t>
            </a:r>
            <a:r>
              <a:rPr lang="en-US" altLang="ko-KR" b="1" smtClean="0"/>
              <a:t>– C4.5</a:t>
            </a:r>
            <a:endParaRPr lang="en-US" altLang="ko-KR" b="1" dirty="0" smtClean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7394725"/>
              </p:ext>
            </p:extLst>
          </p:nvPr>
        </p:nvGraphicFramePr>
        <p:xfrm>
          <a:off x="7719660" y="1887896"/>
          <a:ext cx="2164080" cy="15468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82040">
                  <a:extLst>
                    <a:ext uri="{9D8B030D-6E8A-4147-A177-3AD203B41FA5}">
                      <a16:colId xmlns:a16="http://schemas.microsoft.com/office/drawing/2014/main" val="2922467810"/>
                    </a:ext>
                  </a:extLst>
                </a:gridCol>
                <a:gridCol w="1082040">
                  <a:extLst>
                    <a:ext uri="{9D8B030D-6E8A-4147-A177-3AD203B41FA5}">
                      <a16:colId xmlns:a16="http://schemas.microsoft.com/office/drawing/2014/main" val="2582808127"/>
                    </a:ext>
                  </a:extLst>
                </a:gridCol>
              </a:tblGrid>
              <a:tr h="15917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PNEUVAC3</a:t>
                      </a:r>
                      <a:endParaRPr lang="en-US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0.03</a:t>
                      </a:r>
                      <a:endParaRPr lang="en-US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829143"/>
                  </a:ext>
                </a:extLst>
              </a:tr>
              <a:tr h="15896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GENHLTH</a:t>
                      </a:r>
                      <a:endParaRPr lang="en-US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0.03</a:t>
                      </a:r>
                      <a:endParaRPr lang="en-US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2283100"/>
                  </a:ext>
                </a:extLst>
              </a:tr>
              <a:tr h="15896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MARITAL</a:t>
                      </a:r>
                      <a:endParaRPr lang="en-US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0.02</a:t>
                      </a:r>
                      <a:endParaRPr lang="en-US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9391364"/>
                  </a:ext>
                </a:extLst>
              </a:tr>
              <a:tr h="15917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HAVARTH3</a:t>
                      </a:r>
                      <a:endParaRPr lang="en-US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0.02</a:t>
                      </a:r>
                      <a:endParaRPr lang="en-US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0442416"/>
                  </a:ext>
                </a:extLst>
              </a:tr>
              <a:tr h="15917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CHCSCNCR</a:t>
                      </a:r>
                      <a:endParaRPr lang="en-US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0.02</a:t>
                      </a:r>
                      <a:endParaRPr lang="en-US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9512334"/>
                  </a:ext>
                </a:extLst>
              </a:tr>
              <a:tr h="15917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PERSDOC2</a:t>
                      </a:r>
                      <a:endParaRPr lang="en-US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0.02</a:t>
                      </a:r>
                      <a:endParaRPr lang="en-US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9539094"/>
                  </a:ext>
                </a:extLst>
              </a:tr>
              <a:tr h="15917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CHECKUP1</a:t>
                      </a:r>
                      <a:endParaRPr lang="en-US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0.01</a:t>
                      </a:r>
                      <a:endParaRPr lang="en-US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0083426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973420" y="2448560"/>
            <a:ext cx="47873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C4. 5</a:t>
            </a:r>
            <a:r>
              <a:rPr lang="ko-KR" altLang="en-US" dirty="0" smtClean="0"/>
              <a:t>의 엔트로피 지수를 계산한 결과이다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en-US" altLang="ko-KR" dirty="0" smtClean="0"/>
              <a:t>0.01</a:t>
            </a:r>
            <a:r>
              <a:rPr lang="ko-KR" altLang="en-US" dirty="0" smtClean="0"/>
              <a:t>이상의 값만 쓰도록 한다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76144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73420" y="1088136"/>
            <a:ext cx="3065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4. </a:t>
            </a:r>
            <a:r>
              <a:rPr lang="ko-KR" altLang="en-US" b="1" dirty="0" err="1" smtClean="0"/>
              <a:t>데이터마이닝</a:t>
            </a:r>
            <a:endParaRPr lang="en-US" altLang="ko-KR" b="1" dirty="0" smtClean="0"/>
          </a:p>
        </p:txBody>
      </p:sp>
      <p:sp>
        <p:nvSpPr>
          <p:cNvPr id="3" name="TextBox 2"/>
          <p:cNvSpPr txBox="1"/>
          <p:nvPr/>
        </p:nvSpPr>
        <p:spPr>
          <a:xfrm>
            <a:off x="973420" y="1703230"/>
            <a:ext cx="5477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최적화된 변수 선택</a:t>
            </a:r>
            <a:r>
              <a:rPr lang="en-US" altLang="ko-KR" b="1" dirty="0" smtClean="0"/>
              <a:t> – </a:t>
            </a:r>
            <a:r>
              <a:rPr lang="ko-KR" altLang="en-US" b="1" dirty="0" smtClean="0"/>
              <a:t>랜덤 </a:t>
            </a:r>
            <a:r>
              <a:rPr lang="ko-KR" altLang="en-US" b="1" dirty="0" err="1" smtClean="0"/>
              <a:t>포레스트</a:t>
            </a:r>
            <a:r>
              <a:rPr lang="ko-KR" altLang="en-US" b="1" dirty="0" smtClean="0"/>
              <a:t> 결과</a:t>
            </a:r>
            <a:endParaRPr lang="en-US" altLang="ko-KR" b="1" dirty="0" smtClean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050179"/>
              </p:ext>
            </p:extLst>
          </p:nvPr>
        </p:nvGraphicFramePr>
        <p:xfrm>
          <a:off x="6593840" y="150990"/>
          <a:ext cx="4724400" cy="65560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362200">
                  <a:extLst>
                    <a:ext uri="{9D8B030D-6E8A-4147-A177-3AD203B41FA5}">
                      <a16:colId xmlns:a16="http://schemas.microsoft.com/office/drawing/2014/main" val="1913955972"/>
                    </a:ext>
                  </a:extLst>
                </a:gridCol>
                <a:gridCol w="2362200">
                  <a:extLst>
                    <a:ext uri="{9D8B030D-6E8A-4147-A177-3AD203B41FA5}">
                      <a16:colId xmlns:a16="http://schemas.microsoft.com/office/drawing/2014/main" val="3197291878"/>
                    </a:ext>
                  </a:extLst>
                </a:gridCol>
              </a:tblGrid>
              <a:tr h="20257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</a:rPr>
                        <a:t>변수명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74" marR="5174" marT="51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변수의 중요도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74" marR="5174" marT="5174" marB="0" anchor="ctr"/>
                </a:tc>
                <a:extLst>
                  <a:ext uri="{0D108BD9-81ED-4DB2-BD59-A6C34878D82A}">
                    <a16:rowId xmlns:a16="http://schemas.microsoft.com/office/drawing/2014/main" val="158650060"/>
                  </a:ext>
                </a:extLst>
              </a:tr>
              <a:tr h="20257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USENOW3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74" marR="5174" marT="51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470.3299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74" marR="5174" marT="5174" marB="0" anchor="ctr"/>
                </a:tc>
                <a:extLst>
                  <a:ext uri="{0D108BD9-81ED-4DB2-BD59-A6C34878D82A}">
                    <a16:rowId xmlns:a16="http://schemas.microsoft.com/office/drawing/2014/main" val="1971337719"/>
                  </a:ext>
                </a:extLst>
              </a:tr>
              <a:tr h="20257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HLTHPLN1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74" marR="5174" marT="51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</a:rPr>
                        <a:t>644.9159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74" marR="5174" marT="5174" marB="0" anchor="ctr"/>
                </a:tc>
                <a:extLst>
                  <a:ext uri="{0D108BD9-81ED-4DB2-BD59-A6C34878D82A}">
                    <a16:rowId xmlns:a16="http://schemas.microsoft.com/office/drawing/2014/main" val="4068096242"/>
                  </a:ext>
                </a:extLst>
              </a:tr>
              <a:tr h="20257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CVDSTRK3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74" marR="5174" marT="51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</a:rPr>
                        <a:t>717.3516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74" marR="5174" marT="5174" marB="0" anchor="ctr"/>
                </a:tc>
                <a:extLst>
                  <a:ext uri="{0D108BD9-81ED-4DB2-BD59-A6C34878D82A}">
                    <a16:rowId xmlns:a16="http://schemas.microsoft.com/office/drawing/2014/main" val="1398979548"/>
                  </a:ext>
                </a:extLst>
              </a:tr>
              <a:tr h="20257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CHCKIDNY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74" marR="5174" marT="51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</a:rPr>
                        <a:t>719.9171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74" marR="5174" marT="5174" marB="0" anchor="ctr"/>
                </a:tc>
                <a:extLst>
                  <a:ext uri="{0D108BD9-81ED-4DB2-BD59-A6C34878D82A}">
                    <a16:rowId xmlns:a16="http://schemas.microsoft.com/office/drawing/2014/main" val="2767425102"/>
                  </a:ext>
                </a:extLst>
              </a:tr>
              <a:tr h="20257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CVDINFR4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74" marR="5174" marT="51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</a:rPr>
                        <a:t>792.4552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74" marR="5174" marT="5174" marB="0" anchor="ctr"/>
                </a:tc>
                <a:extLst>
                  <a:ext uri="{0D108BD9-81ED-4DB2-BD59-A6C34878D82A}">
                    <a16:rowId xmlns:a16="http://schemas.microsoft.com/office/drawing/2014/main" val="2079752060"/>
                  </a:ext>
                </a:extLst>
              </a:tr>
              <a:tr h="20257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MEDCOST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74" marR="5174" marT="51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</a:rPr>
                        <a:t>867.8212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74" marR="5174" marT="5174" marB="0" anchor="ctr"/>
                </a:tc>
                <a:extLst>
                  <a:ext uri="{0D108BD9-81ED-4DB2-BD59-A6C34878D82A}">
                    <a16:rowId xmlns:a16="http://schemas.microsoft.com/office/drawing/2014/main" val="685689628"/>
                  </a:ext>
                </a:extLst>
              </a:tr>
              <a:tr h="20257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VETERAN3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74" marR="5174" marT="51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</a:rPr>
                        <a:t>895.0306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74" marR="5174" marT="5174" marB="0" anchor="ctr"/>
                </a:tc>
                <a:extLst>
                  <a:ext uri="{0D108BD9-81ED-4DB2-BD59-A6C34878D82A}">
                    <a16:rowId xmlns:a16="http://schemas.microsoft.com/office/drawing/2014/main" val="3156700516"/>
                  </a:ext>
                </a:extLst>
              </a:tr>
              <a:tr h="20257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CVDCRHD4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74" marR="5174" marT="51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</a:rPr>
                        <a:t>900.8316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74" marR="5174" marT="5174" marB="0" anchor="ctr"/>
                </a:tc>
                <a:extLst>
                  <a:ext uri="{0D108BD9-81ED-4DB2-BD59-A6C34878D82A}">
                    <a16:rowId xmlns:a16="http://schemas.microsoft.com/office/drawing/2014/main" val="3686264881"/>
                  </a:ext>
                </a:extLst>
              </a:tr>
              <a:tr h="20257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SEX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74" marR="5174" marT="51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</a:rPr>
                        <a:t>1051.998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74" marR="5174" marT="5174" marB="0" anchor="ctr"/>
                </a:tc>
                <a:extLst>
                  <a:ext uri="{0D108BD9-81ED-4DB2-BD59-A6C34878D82A}">
                    <a16:rowId xmlns:a16="http://schemas.microsoft.com/office/drawing/2014/main" val="480076137"/>
                  </a:ext>
                </a:extLst>
              </a:tr>
              <a:tr h="20257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ASTHMA3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74" marR="5174" marT="51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</a:rPr>
                        <a:t>1195.995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74" marR="5174" marT="5174" marB="0" anchor="ctr"/>
                </a:tc>
                <a:extLst>
                  <a:ext uri="{0D108BD9-81ED-4DB2-BD59-A6C34878D82A}">
                    <a16:rowId xmlns:a16="http://schemas.microsoft.com/office/drawing/2014/main" val="3371322543"/>
                  </a:ext>
                </a:extLst>
              </a:tr>
              <a:tr h="20257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EXERANY2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74" marR="5174" marT="51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</a:rPr>
                        <a:t>1374.276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74" marR="5174" marT="5174" marB="0" anchor="ctr"/>
                </a:tc>
                <a:extLst>
                  <a:ext uri="{0D108BD9-81ED-4DB2-BD59-A6C34878D82A}">
                    <a16:rowId xmlns:a16="http://schemas.microsoft.com/office/drawing/2014/main" val="1820024301"/>
                  </a:ext>
                </a:extLst>
              </a:tr>
              <a:tr h="20257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ADDEPEV2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74" marR="5174" marT="51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</a:rPr>
                        <a:t>1377.662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74" marR="5174" marT="5174" marB="0" anchor="ctr"/>
                </a:tc>
                <a:extLst>
                  <a:ext uri="{0D108BD9-81ED-4DB2-BD59-A6C34878D82A}">
                    <a16:rowId xmlns:a16="http://schemas.microsoft.com/office/drawing/2014/main" val="4071869777"/>
                  </a:ext>
                </a:extLst>
              </a:tr>
              <a:tr h="20257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SMOKE100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74" marR="5174" marT="51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</a:rPr>
                        <a:t>1387.763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74" marR="5174" marT="5174" marB="0" anchor="ctr"/>
                </a:tc>
                <a:extLst>
                  <a:ext uri="{0D108BD9-81ED-4DB2-BD59-A6C34878D82A}">
                    <a16:rowId xmlns:a16="http://schemas.microsoft.com/office/drawing/2014/main" val="1726942937"/>
                  </a:ext>
                </a:extLst>
              </a:tr>
              <a:tr h="20257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DRNKANY5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74" marR="5174" marT="51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</a:rPr>
                        <a:t>1514.919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74" marR="5174" marT="5174" marB="0" anchor="ctr"/>
                </a:tc>
                <a:extLst>
                  <a:ext uri="{0D108BD9-81ED-4DB2-BD59-A6C34878D82A}">
                    <a16:rowId xmlns:a16="http://schemas.microsoft.com/office/drawing/2014/main" val="2403514159"/>
                  </a:ext>
                </a:extLst>
              </a:tr>
              <a:tr h="20257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RENTHOM1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74" marR="5174" marT="51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</a:rPr>
                        <a:t>1627.74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74" marR="5174" marT="5174" marB="0" anchor="ctr"/>
                </a:tc>
                <a:extLst>
                  <a:ext uri="{0D108BD9-81ED-4DB2-BD59-A6C34878D82A}">
                    <a16:rowId xmlns:a16="http://schemas.microsoft.com/office/drawing/2014/main" val="2782384053"/>
                  </a:ext>
                </a:extLst>
              </a:tr>
              <a:tr h="20257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DIABETE3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74" marR="5174" marT="51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</a:rPr>
                        <a:t>1640.297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74" marR="5174" marT="5174" marB="0" anchor="ctr"/>
                </a:tc>
                <a:extLst>
                  <a:ext uri="{0D108BD9-81ED-4DB2-BD59-A6C34878D82A}">
                    <a16:rowId xmlns:a16="http://schemas.microsoft.com/office/drawing/2014/main" val="2268462002"/>
                  </a:ext>
                </a:extLst>
              </a:tr>
              <a:tr h="20257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HIVTST6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74" marR="5174" marT="51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</a:rPr>
                        <a:t>1749.688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74" marR="5174" marT="5174" marB="0" anchor="ctr"/>
                </a:tc>
                <a:extLst>
                  <a:ext uri="{0D108BD9-81ED-4DB2-BD59-A6C34878D82A}">
                    <a16:rowId xmlns:a16="http://schemas.microsoft.com/office/drawing/2014/main" val="939615194"/>
                  </a:ext>
                </a:extLst>
              </a:tr>
              <a:tr h="20257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SEATBELT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74" marR="5174" marT="51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</a:rPr>
                        <a:t>1804.889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74" marR="5174" marT="5174" marB="0" anchor="ctr"/>
                </a:tc>
                <a:extLst>
                  <a:ext uri="{0D108BD9-81ED-4DB2-BD59-A6C34878D82A}">
                    <a16:rowId xmlns:a16="http://schemas.microsoft.com/office/drawing/2014/main" val="290025221"/>
                  </a:ext>
                </a:extLst>
              </a:tr>
              <a:tr h="20257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CHCSCNCR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74" marR="5174" marT="51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</a:rPr>
                        <a:t>1856.123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74" marR="5174" marT="5174" marB="0" anchor="ctr"/>
                </a:tc>
                <a:extLst>
                  <a:ext uri="{0D108BD9-81ED-4DB2-BD59-A6C34878D82A}">
                    <a16:rowId xmlns:a16="http://schemas.microsoft.com/office/drawing/2014/main" val="1487426403"/>
                  </a:ext>
                </a:extLst>
              </a:tr>
              <a:tr h="20257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HAVARTH3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74" marR="5174" marT="51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</a:rPr>
                        <a:t>1910.311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74" marR="5174" marT="5174" marB="0" anchor="ctr"/>
                </a:tc>
                <a:extLst>
                  <a:ext uri="{0D108BD9-81ED-4DB2-BD59-A6C34878D82A}">
                    <a16:rowId xmlns:a16="http://schemas.microsoft.com/office/drawing/2014/main" val="3833079813"/>
                  </a:ext>
                </a:extLst>
              </a:tr>
              <a:tr h="20257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PERSDOC2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74" marR="5174" marT="5174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2030.543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74" marR="5174" marT="5174" marB="0"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6999550"/>
                  </a:ext>
                </a:extLst>
              </a:tr>
              <a:tr h="20257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CHECKUP1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74" marR="5174" marT="5174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2232.817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74" marR="5174" marT="5174" marB="0"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8066191"/>
                  </a:ext>
                </a:extLst>
              </a:tr>
              <a:tr h="20257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EDUCA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74" marR="5174" marT="5174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</a:rPr>
                        <a:t>3694.311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74" marR="5174" marT="5174" marB="0"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3242338"/>
                  </a:ext>
                </a:extLst>
              </a:tr>
              <a:tr h="20257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MARITAL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74" marR="5174" marT="5174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3797.313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74" marR="5174" marT="5174" marB="0"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9726060"/>
                  </a:ext>
                </a:extLst>
              </a:tr>
              <a:tr h="20257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PNEUVAC3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74" marR="5174" marT="5174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4200.104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74" marR="5174" marT="5174" marB="0"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3025451"/>
                  </a:ext>
                </a:extLst>
              </a:tr>
              <a:tr h="20257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GENHLTH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74" marR="5174" marT="5174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4291.526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74" marR="5174" marT="5174" marB="0"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8142981"/>
                  </a:ext>
                </a:extLst>
              </a:tr>
              <a:tr h="20257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HTM4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74" marR="5174" marT="5174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6684.917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74" marR="5174" marT="5174" marB="0"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0694310"/>
                  </a:ext>
                </a:extLst>
              </a:tr>
              <a:tr h="20257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INCOME2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74" marR="5174" marT="5174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6714.344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74" marR="5174" marT="5174" marB="0"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1973717"/>
                  </a:ext>
                </a:extLst>
              </a:tr>
              <a:tr h="20257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WTKG3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5174" marR="5174" marT="5174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9238.84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74" marR="5174" marT="5174" marB="0"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7708199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973420" y="2448560"/>
            <a:ext cx="47873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변수의 중요도가 클수록 영향력이 크다는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의미를 가지고 있다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en-US" altLang="ko-KR" dirty="0" smtClean="0"/>
              <a:t>2000</a:t>
            </a:r>
            <a:r>
              <a:rPr lang="ko-KR" altLang="en-US" dirty="0" smtClean="0"/>
              <a:t>이상의 중요도를 가지고 있는 변수들을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선택한다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400578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73420" y="1088136"/>
            <a:ext cx="3065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4. </a:t>
            </a:r>
            <a:r>
              <a:rPr lang="ko-KR" altLang="en-US" b="1" dirty="0" err="1" smtClean="0"/>
              <a:t>데이터마이닝</a:t>
            </a:r>
            <a:endParaRPr lang="en-US" altLang="ko-KR" b="1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140" y="2177884"/>
            <a:ext cx="8737508" cy="455988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73420" y="1703230"/>
            <a:ext cx="5477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최적화된 변수 선택</a:t>
            </a:r>
            <a:r>
              <a:rPr lang="en-US" altLang="ko-KR" b="1" dirty="0" smtClean="0"/>
              <a:t> – </a:t>
            </a:r>
            <a:r>
              <a:rPr lang="ko-KR" altLang="en-US" b="1" dirty="0" err="1" smtClean="0"/>
              <a:t>인공신경망</a:t>
            </a:r>
            <a:r>
              <a:rPr lang="ko-KR" altLang="en-US" b="1" dirty="0" smtClean="0"/>
              <a:t> 결과</a:t>
            </a:r>
            <a:endParaRPr lang="en-US" altLang="ko-KR" b="1" dirty="0" smtClean="0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9717987"/>
              </p:ext>
            </p:extLst>
          </p:nvPr>
        </p:nvGraphicFramePr>
        <p:xfrm>
          <a:off x="9101293" y="3190162"/>
          <a:ext cx="2917190" cy="17489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917190">
                  <a:extLst>
                    <a:ext uri="{9D8B030D-6E8A-4147-A177-3AD203B41FA5}">
                      <a16:colId xmlns:a16="http://schemas.microsoft.com/office/drawing/2014/main" val="1756463405"/>
                    </a:ext>
                  </a:extLst>
                </a:gridCol>
              </a:tblGrid>
              <a:tr h="43723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u="none" strike="noStrike" dirty="0">
                          <a:effectLst/>
                        </a:rPr>
                        <a:t>GENHLTH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4774112"/>
                  </a:ext>
                </a:extLst>
              </a:tr>
              <a:tr h="43723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u="none" strike="noStrike" dirty="0">
                          <a:effectLst/>
                        </a:rPr>
                        <a:t>CHCKIDNY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7069156"/>
                  </a:ext>
                </a:extLst>
              </a:tr>
              <a:tr h="43723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u="none" strike="noStrike" dirty="0">
                          <a:effectLst/>
                        </a:rPr>
                        <a:t>USENOW3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0392167"/>
                  </a:ext>
                </a:extLst>
              </a:tr>
              <a:tr h="43723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u="none" strike="noStrike" dirty="0">
                          <a:effectLst/>
                        </a:rPr>
                        <a:t>HAVARTH3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5664272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8994648" y="5377307"/>
            <a:ext cx="4787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상위 </a:t>
            </a:r>
            <a:r>
              <a:rPr lang="en-US" altLang="ko-KR" dirty="0" smtClean="0"/>
              <a:t>4</a:t>
            </a:r>
            <a:r>
              <a:rPr lang="ko-KR" altLang="en-US" dirty="0" smtClean="0"/>
              <a:t>개의 값만 쓰도록 한다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738279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rcRect l="67619" t="8145" r="428" b="57859"/>
          <a:stretch/>
        </p:blipFill>
        <p:spPr>
          <a:xfrm>
            <a:off x="973419" y="3625166"/>
            <a:ext cx="3658845" cy="208845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73420" y="1088136"/>
            <a:ext cx="5477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3. </a:t>
            </a:r>
            <a:r>
              <a:rPr lang="ko-KR" altLang="en-US" b="1" dirty="0" smtClean="0"/>
              <a:t>탐색적 데이터 분석</a:t>
            </a:r>
            <a:endParaRPr lang="en-US" altLang="ko-KR" b="1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1158240" y="4419600"/>
            <a:ext cx="3406140" cy="153888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sz="400" dirty="0"/>
          </a:p>
        </p:txBody>
      </p:sp>
      <p:sp>
        <p:nvSpPr>
          <p:cNvPr id="5" name="TextBox 4"/>
          <p:cNvSpPr txBox="1"/>
          <p:nvPr/>
        </p:nvSpPr>
        <p:spPr>
          <a:xfrm>
            <a:off x="973420" y="1870840"/>
            <a:ext cx="1026455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데이터 전처리</a:t>
            </a:r>
            <a:endParaRPr lang="en-US" altLang="ko-KR" b="1" dirty="0" smtClean="0"/>
          </a:p>
          <a:p>
            <a:endParaRPr lang="en-US" altLang="ko-KR" b="1" dirty="0"/>
          </a:p>
          <a:p>
            <a:r>
              <a:rPr lang="ko-KR" altLang="en-US" dirty="0" err="1" smtClean="0"/>
              <a:t>결측값의</a:t>
            </a:r>
            <a:r>
              <a:rPr lang="ko-KR" altLang="en-US" dirty="0" smtClean="0"/>
              <a:t> 경우 각 컬럼 별로 </a:t>
            </a:r>
            <a:r>
              <a:rPr lang="ko-KR" altLang="en-US" dirty="0" err="1" smtClean="0"/>
              <a:t>결측값이</a:t>
            </a:r>
            <a:r>
              <a:rPr lang="ko-KR" altLang="en-US" dirty="0" smtClean="0"/>
              <a:t> </a:t>
            </a:r>
            <a:r>
              <a:rPr lang="en-US" altLang="ko-KR" dirty="0" smtClean="0"/>
              <a:t>95%</a:t>
            </a:r>
            <a:r>
              <a:rPr lang="ko-KR" altLang="en-US" dirty="0" smtClean="0"/>
              <a:t>이상 존재하면 컬럼을 제거 하였다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(90%</a:t>
            </a:r>
            <a:r>
              <a:rPr lang="ko-KR" altLang="en-US" dirty="0" smtClean="0"/>
              <a:t>이상 </a:t>
            </a:r>
            <a:r>
              <a:rPr lang="ko-KR" altLang="en-US" dirty="0" err="1" smtClean="0"/>
              <a:t>결측값이</a:t>
            </a:r>
            <a:r>
              <a:rPr lang="ko-KR" altLang="en-US" dirty="0" smtClean="0"/>
              <a:t> 존재하는 컬럼과 동일한 결과값이다</a:t>
            </a:r>
            <a:r>
              <a:rPr lang="en-US" altLang="ko-KR" dirty="0" smtClean="0"/>
              <a:t>)</a:t>
            </a:r>
          </a:p>
          <a:p>
            <a:endParaRPr lang="en-US" altLang="ko-KR" dirty="0"/>
          </a:p>
          <a:p>
            <a:r>
              <a:rPr lang="en-US" altLang="ko-KR" dirty="0" smtClean="0"/>
              <a:t>Row</a:t>
            </a:r>
            <a:r>
              <a:rPr lang="ko-KR" altLang="en-US" dirty="0" smtClean="0"/>
              <a:t>의 경우 </a:t>
            </a:r>
            <a:r>
              <a:rPr lang="ko-KR" altLang="en-US" dirty="0" err="1" smtClean="0"/>
              <a:t>결측값이</a:t>
            </a:r>
            <a:r>
              <a:rPr lang="ko-KR" altLang="en-US" dirty="0" smtClean="0"/>
              <a:t> 한 개라도 존재한다면 제거 하였다</a:t>
            </a:r>
            <a:r>
              <a:rPr lang="en-US" altLang="ko-KR" dirty="0" smtClean="0"/>
              <a:t>.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l="69406" t="8936" r="-43" b="57565"/>
          <a:stretch/>
        </p:blipFill>
        <p:spPr>
          <a:xfrm>
            <a:off x="6450676" y="3562702"/>
            <a:ext cx="3931920" cy="230632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t="86848" r="38996" b="3235"/>
          <a:stretch/>
        </p:blipFill>
        <p:spPr>
          <a:xfrm>
            <a:off x="973419" y="5449006"/>
            <a:ext cx="9632541" cy="84003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627877" y="4454545"/>
            <a:ext cx="3406140" cy="153888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sz="400" dirty="0"/>
          </a:p>
        </p:txBody>
      </p:sp>
      <p:sp>
        <p:nvSpPr>
          <p:cNvPr id="10" name="오른쪽 화살표 9"/>
          <p:cNvSpPr/>
          <p:nvPr/>
        </p:nvSpPr>
        <p:spPr>
          <a:xfrm>
            <a:off x="4846320" y="4419600"/>
            <a:ext cx="1463040" cy="188833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9659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73420" y="1088136"/>
            <a:ext cx="3065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4. </a:t>
            </a:r>
            <a:r>
              <a:rPr lang="ko-KR" altLang="en-US" b="1" dirty="0" err="1" smtClean="0"/>
              <a:t>데이터마이닝</a:t>
            </a:r>
            <a:endParaRPr lang="en-US" altLang="ko-KR" b="1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973420" y="1703230"/>
            <a:ext cx="6595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최적화된 변수 선택</a:t>
            </a:r>
            <a:r>
              <a:rPr lang="en-US" altLang="ko-KR" b="1" dirty="0" smtClean="0"/>
              <a:t> – </a:t>
            </a:r>
            <a:r>
              <a:rPr lang="ko-KR" altLang="en-US" b="1" dirty="0" err="1" smtClean="0"/>
              <a:t>로지스틱회귀분석</a:t>
            </a:r>
            <a:r>
              <a:rPr lang="ko-KR" altLang="en-US" b="1" dirty="0" smtClean="0"/>
              <a:t> </a:t>
            </a:r>
            <a:r>
              <a:rPr lang="en-US" altLang="ko-KR" b="1" dirty="0" smtClean="0"/>
              <a:t>+ </a:t>
            </a:r>
            <a:r>
              <a:rPr lang="ko-KR" altLang="en-US" b="1" dirty="0" err="1" smtClean="0"/>
              <a:t>랜덤포레스트</a:t>
            </a:r>
            <a:endParaRPr lang="en-US" altLang="ko-KR" b="1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973420" y="2133658"/>
            <a:ext cx="94202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종속변수가 적을수록 더 큰 정확도를 보이는 </a:t>
            </a:r>
            <a:r>
              <a:rPr lang="ko-KR" altLang="en-US" dirty="0" err="1" smtClean="0"/>
              <a:t>랜덤포레스트를</a:t>
            </a:r>
            <a:r>
              <a:rPr lang="ko-KR" altLang="en-US" dirty="0" smtClean="0"/>
              <a:t> 위해 </a:t>
            </a:r>
            <a:r>
              <a:rPr lang="ko-KR" altLang="en-US" dirty="0" err="1" smtClean="0"/>
              <a:t>로지스틱회귀분석으로</a:t>
            </a:r>
            <a:r>
              <a:rPr lang="ko-KR" altLang="en-US" dirty="0" smtClean="0"/>
              <a:t> 낮은 영향력을 보이는 변수를 제거하고 적용</a:t>
            </a:r>
            <a:endParaRPr lang="en-US" altLang="ko-KR" dirty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3897233"/>
              </p:ext>
            </p:extLst>
          </p:nvPr>
        </p:nvGraphicFramePr>
        <p:xfrm>
          <a:off x="1300480" y="3261365"/>
          <a:ext cx="2738120" cy="278605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61627">
                  <a:extLst>
                    <a:ext uri="{9D8B030D-6E8A-4147-A177-3AD203B41FA5}">
                      <a16:colId xmlns:a16="http://schemas.microsoft.com/office/drawing/2014/main" val="2526502098"/>
                    </a:ext>
                  </a:extLst>
                </a:gridCol>
                <a:gridCol w="1576493">
                  <a:extLst>
                    <a:ext uri="{9D8B030D-6E8A-4147-A177-3AD203B41FA5}">
                      <a16:colId xmlns:a16="http://schemas.microsoft.com/office/drawing/2014/main" val="2569141582"/>
                    </a:ext>
                  </a:extLst>
                </a:gridCol>
              </a:tblGrid>
              <a:tr h="25327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WTKG3</a:t>
                      </a:r>
                    </a:p>
                  </a:txBody>
                  <a:tcPr marL="7620" marR="7620" marT="762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1776.0806</a:t>
                      </a:r>
                    </a:p>
                  </a:txBody>
                  <a:tcPr marL="7620" marR="7620" marT="7620" marB="0"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6934499"/>
                  </a:ext>
                </a:extLst>
              </a:tr>
              <a:tr h="25327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HTM4</a:t>
                      </a:r>
                    </a:p>
                  </a:txBody>
                  <a:tcPr marL="7620" marR="7620" marT="762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1185.0122</a:t>
                      </a:r>
                    </a:p>
                  </a:txBody>
                  <a:tcPr marL="7620" marR="7620" marT="7620" marB="0"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2942493"/>
                  </a:ext>
                </a:extLst>
              </a:tr>
              <a:tr h="25327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PNEUVAC3</a:t>
                      </a:r>
                    </a:p>
                  </a:txBody>
                  <a:tcPr marL="7620" marR="7620" marT="762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972.2224</a:t>
                      </a:r>
                    </a:p>
                  </a:txBody>
                  <a:tcPr marL="7620" marR="7620" marT="7620" marB="0"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084546"/>
                  </a:ext>
                </a:extLst>
              </a:tr>
              <a:tr h="25327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GENHLTH</a:t>
                      </a:r>
                    </a:p>
                  </a:txBody>
                  <a:tcPr marL="7620" marR="7620" marT="762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867.0841</a:t>
                      </a:r>
                    </a:p>
                  </a:txBody>
                  <a:tcPr marL="7620" marR="7620" marT="7620" marB="0"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002348"/>
                  </a:ext>
                </a:extLst>
              </a:tr>
              <a:tr h="25327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CHECKUP1</a:t>
                      </a:r>
                    </a:p>
                  </a:txBody>
                  <a:tcPr marL="7620" marR="7620" marT="762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503.0647</a:t>
                      </a:r>
                    </a:p>
                  </a:txBody>
                  <a:tcPr marL="7620" marR="7620" marT="7620" marB="0"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2195891"/>
                  </a:ext>
                </a:extLst>
              </a:tr>
              <a:tr h="25327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HAVARTH3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420.9458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565966603"/>
                  </a:ext>
                </a:extLst>
              </a:tr>
              <a:tr h="25327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RENTHOM1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338.105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110094616"/>
                  </a:ext>
                </a:extLst>
              </a:tr>
              <a:tr h="25327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SMOKE100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244.8524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784562988"/>
                  </a:ext>
                </a:extLst>
              </a:tr>
              <a:tr h="25327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DRNKANY5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215.5387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884229852"/>
                  </a:ext>
                </a:extLst>
              </a:tr>
              <a:tr h="25327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HLTHPLN1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175.2479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907724748"/>
                  </a:ext>
                </a:extLst>
              </a:tr>
              <a:tr h="25327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USENOW3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130.4339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866430160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5118700" y="3830325"/>
            <a:ext cx="942026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로지스틱회귀분석에서</a:t>
            </a:r>
            <a:r>
              <a:rPr lang="ko-KR" altLang="en-US" dirty="0" smtClean="0"/>
              <a:t> 낮은 영향력을 보이는 변수를 삭제하고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11</a:t>
            </a:r>
            <a:r>
              <a:rPr lang="ko-KR" altLang="en-US" dirty="0" smtClean="0"/>
              <a:t>개의 선택된 변수들로 </a:t>
            </a:r>
            <a:r>
              <a:rPr lang="ko-KR" altLang="en-US" dirty="0" err="1" smtClean="0"/>
              <a:t>랜덤포레스트를</a:t>
            </a:r>
            <a:r>
              <a:rPr lang="ko-KR" altLang="en-US" dirty="0" smtClean="0"/>
              <a:t> 실행한다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ko-KR" altLang="en-US" dirty="0" smtClean="0"/>
              <a:t>그 결과 </a:t>
            </a:r>
            <a:r>
              <a:rPr lang="en-US" altLang="ko-KR" dirty="0" smtClean="0"/>
              <a:t>500</a:t>
            </a:r>
            <a:r>
              <a:rPr lang="ko-KR" altLang="en-US" dirty="0" smtClean="0"/>
              <a:t>이상의 중요도를 보이는 </a:t>
            </a:r>
            <a:r>
              <a:rPr lang="en-US" altLang="ko-KR" dirty="0" smtClean="0"/>
              <a:t>5</a:t>
            </a:r>
            <a:r>
              <a:rPr lang="ko-KR" altLang="en-US" dirty="0" smtClean="0"/>
              <a:t>가지 변수를 선택한다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206324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73420" y="1088136"/>
            <a:ext cx="3065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4. </a:t>
            </a:r>
            <a:r>
              <a:rPr lang="ko-KR" altLang="en-US" b="1" dirty="0" err="1" smtClean="0"/>
              <a:t>데이터마이닝</a:t>
            </a:r>
            <a:endParaRPr lang="en-US" altLang="ko-KR" b="1" dirty="0" smtClean="0"/>
          </a:p>
        </p:txBody>
      </p:sp>
      <p:sp>
        <p:nvSpPr>
          <p:cNvPr id="3" name="TextBox 2"/>
          <p:cNvSpPr txBox="1"/>
          <p:nvPr/>
        </p:nvSpPr>
        <p:spPr>
          <a:xfrm>
            <a:off x="973420" y="1703230"/>
            <a:ext cx="5477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모델 적용</a:t>
            </a:r>
            <a:endParaRPr lang="en-US" altLang="ko-KR" b="1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780514" y="2629240"/>
            <a:ext cx="9420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CHAID</a:t>
            </a:r>
            <a:endParaRPr lang="en-US" altLang="ko-KR" dirty="0"/>
          </a:p>
        </p:txBody>
      </p:sp>
      <p:sp>
        <p:nvSpPr>
          <p:cNvPr id="6" name="TextBox 5"/>
          <p:cNvSpPr txBox="1"/>
          <p:nvPr/>
        </p:nvSpPr>
        <p:spPr>
          <a:xfrm>
            <a:off x="780514" y="3059668"/>
            <a:ext cx="9420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변수선택 </a:t>
            </a:r>
            <a:r>
              <a:rPr lang="ko-KR" altLang="en-US" dirty="0" err="1" smtClean="0"/>
              <a:t>미적용</a:t>
            </a:r>
            <a:endParaRPr lang="en-US" altLang="ko-KR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rcRect t="47515" r="73833"/>
          <a:stretch/>
        </p:blipFill>
        <p:spPr>
          <a:xfrm>
            <a:off x="5715000" y="1272802"/>
            <a:ext cx="4785360" cy="5149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090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73420" y="1088136"/>
            <a:ext cx="3065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4. </a:t>
            </a:r>
            <a:r>
              <a:rPr lang="ko-KR" altLang="en-US" b="1" dirty="0" err="1" smtClean="0"/>
              <a:t>데이터마이닝</a:t>
            </a:r>
            <a:endParaRPr lang="en-US" altLang="ko-KR" b="1" dirty="0" smtClean="0"/>
          </a:p>
        </p:txBody>
      </p:sp>
      <p:sp>
        <p:nvSpPr>
          <p:cNvPr id="3" name="TextBox 2"/>
          <p:cNvSpPr txBox="1"/>
          <p:nvPr/>
        </p:nvSpPr>
        <p:spPr>
          <a:xfrm>
            <a:off x="973420" y="1703230"/>
            <a:ext cx="5477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모델 적용</a:t>
            </a:r>
            <a:endParaRPr lang="en-US" altLang="ko-KR" b="1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780514" y="2629240"/>
            <a:ext cx="9420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CHAID</a:t>
            </a:r>
            <a:endParaRPr lang="en-US" altLang="ko-KR" dirty="0"/>
          </a:p>
        </p:txBody>
      </p:sp>
      <p:sp>
        <p:nvSpPr>
          <p:cNvPr id="8" name="TextBox 7"/>
          <p:cNvSpPr txBox="1"/>
          <p:nvPr/>
        </p:nvSpPr>
        <p:spPr>
          <a:xfrm>
            <a:off x="780514" y="3059668"/>
            <a:ext cx="9420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로지스틱회귀분석</a:t>
            </a:r>
            <a:endParaRPr lang="en-US" altLang="ko-KR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/>
          <a:srcRect t="50156" r="76083"/>
          <a:stretch/>
        </p:blipFill>
        <p:spPr>
          <a:xfrm>
            <a:off x="6096000" y="1088136"/>
            <a:ext cx="4373880" cy="4890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396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73420" y="1088136"/>
            <a:ext cx="3065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4. </a:t>
            </a:r>
            <a:r>
              <a:rPr lang="ko-KR" altLang="en-US" b="1" dirty="0" err="1" smtClean="0"/>
              <a:t>데이터마이닝</a:t>
            </a:r>
            <a:endParaRPr lang="en-US" altLang="ko-KR" b="1" dirty="0" smtClean="0"/>
          </a:p>
        </p:txBody>
      </p:sp>
      <p:sp>
        <p:nvSpPr>
          <p:cNvPr id="3" name="TextBox 2"/>
          <p:cNvSpPr txBox="1"/>
          <p:nvPr/>
        </p:nvSpPr>
        <p:spPr>
          <a:xfrm>
            <a:off x="973420" y="1703230"/>
            <a:ext cx="5477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모델 적용</a:t>
            </a:r>
            <a:endParaRPr lang="en-US" altLang="ko-KR" b="1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780514" y="2629240"/>
            <a:ext cx="9420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CHAID</a:t>
            </a:r>
            <a:endParaRPr lang="en-US" altLang="ko-KR" dirty="0"/>
          </a:p>
        </p:txBody>
      </p:sp>
      <p:sp>
        <p:nvSpPr>
          <p:cNvPr id="7" name="TextBox 6"/>
          <p:cNvSpPr txBox="1"/>
          <p:nvPr/>
        </p:nvSpPr>
        <p:spPr>
          <a:xfrm>
            <a:off x="780514" y="3059668"/>
            <a:ext cx="9420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C4.5</a:t>
            </a:r>
            <a:endParaRPr lang="en-US" altLang="ko-KR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/>
          <a:srcRect t="48136" r="72000"/>
          <a:stretch/>
        </p:blipFill>
        <p:spPr>
          <a:xfrm>
            <a:off x="5080134" y="848360"/>
            <a:ext cx="5120640" cy="5088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078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73420" y="1088136"/>
            <a:ext cx="3065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4. </a:t>
            </a:r>
            <a:r>
              <a:rPr lang="ko-KR" altLang="en-US" b="1" dirty="0" err="1" smtClean="0"/>
              <a:t>데이터마이닝</a:t>
            </a:r>
            <a:endParaRPr lang="en-US" altLang="ko-KR" b="1" dirty="0" smtClean="0"/>
          </a:p>
        </p:txBody>
      </p:sp>
      <p:sp>
        <p:nvSpPr>
          <p:cNvPr id="3" name="TextBox 2"/>
          <p:cNvSpPr txBox="1"/>
          <p:nvPr/>
        </p:nvSpPr>
        <p:spPr>
          <a:xfrm>
            <a:off x="973420" y="1703230"/>
            <a:ext cx="5477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모델 적용</a:t>
            </a:r>
            <a:endParaRPr lang="en-US" altLang="ko-KR" b="1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780514" y="2629240"/>
            <a:ext cx="9420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CHAID</a:t>
            </a:r>
            <a:endParaRPr lang="en-US" altLang="ko-KR" dirty="0"/>
          </a:p>
        </p:txBody>
      </p:sp>
      <p:sp>
        <p:nvSpPr>
          <p:cNvPr id="5" name="TextBox 4"/>
          <p:cNvSpPr txBox="1"/>
          <p:nvPr/>
        </p:nvSpPr>
        <p:spPr>
          <a:xfrm>
            <a:off x="780514" y="3059668"/>
            <a:ext cx="9420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랜덤포레스트</a:t>
            </a:r>
            <a:endParaRPr lang="en-US" altLang="ko-KR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t="46893" r="72250"/>
          <a:stretch/>
        </p:blipFill>
        <p:spPr>
          <a:xfrm>
            <a:off x="5745480" y="1272802"/>
            <a:ext cx="5074920" cy="521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845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73420" y="1088136"/>
            <a:ext cx="3065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4. </a:t>
            </a:r>
            <a:r>
              <a:rPr lang="ko-KR" altLang="en-US" b="1" dirty="0" err="1" smtClean="0"/>
              <a:t>데이터마이닝</a:t>
            </a:r>
            <a:endParaRPr lang="en-US" altLang="ko-KR" b="1" dirty="0" smtClean="0"/>
          </a:p>
        </p:txBody>
      </p:sp>
      <p:sp>
        <p:nvSpPr>
          <p:cNvPr id="3" name="TextBox 2"/>
          <p:cNvSpPr txBox="1"/>
          <p:nvPr/>
        </p:nvSpPr>
        <p:spPr>
          <a:xfrm>
            <a:off x="973420" y="1703230"/>
            <a:ext cx="5477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모델 적용</a:t>
            </a:r>
            <a:endParaRPr lang="en-US" altLang="ko-KR" b="1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780514" y="2629240"/>
            <a:ext cx="9420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CHAID</a:t>
            </a:r>
            <a:endParaRPr lang="en-US" altLang="ko-KR" dirty="0"/>
          </a:p>
        </p:txBody>
      </p:sp>
      <p:sp>
        <p:nvSpPr>
          <p:cNvPr id="5" name="TextBox 4"/>
          <p:cNvSpPr txBox="1"/>
          <p:nvPr/>
        </p:nvSpPr>
        <p:spPr>
          <a:xfrm>
            <a:off x="780514" y="3059668"/>
            <a:ext cx="9420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인공신경망</a:t>
            </a:r>
            <a:endParaRPr lang="en-US" altLang="ko-KR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t="46582" r="71917"/>
          <a:stretch/>
        </p:blipFill>
        <p:spPr>
          <a:xfrm>
            <a:off x="5064894" y="1088136"/>
            <a:ext cx="5135880" cy="5240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731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73420" y="1088136"/>
            <a:ext cx="3065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4. </a:t>
            </a:r>
            <a:r>
              <a:rPr lang="ko-KR" altLang="en-US" b="1" dirty="0" err="1" smtClean="0"/>
              <a:t>데이터마이닝</a:t>
            </a:r>
            <a:endParaRPr lang="en-US" altLang="ko-KR" b="1" dirty="0" smtClean="0"/>
          </a:p>
        </p:txBody>
      </p:sp>
      <p:sp>
        <p:nvSpPr>
          <p:cNvPr id="3" name="TextBox 2"/>
          <p:cNvSpPr txBox="1"/>
          <p:nvPr/>
        </p:nvSpPr>
        <p:spPr>
          <a:xfrm>
            <a:off x="973420" y="1703230"/>
            <a:ext cx="5477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모델 적용</a:t>
            </a:r>
            <a:endParaRPr lang="en-US" altLang="ko-KR" b="1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780514" y="2629240"/>
            <a:ext cx="9420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CHAID</a:t>
            </a:r>
            <a:endParaRPr lang="en-US" altLang="ko-KR" dirty="0"/>
          </a:p>
        </p:txBody>
      </p:sp>
      <p:sp>
        <p:nvSpPr>
          <p:cNvPr id="5" name="TextBox 4"/>
          <p:cNvSpPr txBox="1"/>
          <p:nvPr/>
        </p:nvSpPr>
        <p:spPr>
          <a:xfrm>
            <a:off x="780514" y="3059668"/>
            <a:ext cx="9420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로지스틱회귀분석</a:t>
            </a:r>
            <a:r>
              <a:rPr lang="en-US" altLang="ko-KR" dirty="0" smtClean="0"/>
              <a:t>+</a:t>
            </a:r>
            <a:r>
              <a:rPr lang="ko-KR" altLang="en-US" dirty="0" err="1" smtClean="0"/>
              <a:t>랜덤포레스트</a:t>
            </a:r>
            <a:endParaRPr lang="en-US" altLang="ko-KR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l="417" t="51088" r="70916" b="466"/>
          <a:stretch/>
        </p:blipFill>
        <p:spPr>
          <a:xfrm>
            <a:off x="5623560" y="1052512"/>
            <a:ext cx="5242560" cy="475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665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73420" y="1088136"/>
            <a:ext cx="3065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4. </a:t>
            </a:r>
            <a:r>
              <a:rPr lang="ko-KR" altLang="en-US" b="1" dirty="0" err="1" smtClean="0"/>
              <a:t>데이터마이닝</a:t>
            </a:r>
            <a:endParaRPr lang="en-US" altLang="ko-KR" b="1" dirty="0" smtClean="0"/>
          </a:p>
        </p:txBody>
      </p:sp>
      <p:sp>
        <p:nvSpPr>
          <p:cNvPr id="3" name="TextBox 2"/>
          <p:cNvSpPr txBox="1"/>
          <p:nvPr/>
        </p:nvSpPr>
        <p:spPr>
          <a:xfrm>
            <a:off x="973420" y="1703230"/>
            <a:ext cx="5477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모델 적용</a:t>
            </a:r>
            <a:endParaRPr lang="en-US" altLang="ko-KR" b="1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780514" y="2629240"/>
            <a:ext cx="9420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CART</a:t>
            </a:r>
            <a:endParaRPr lang="en-US" altLang="ko-KR" dirty="0"/>
          </a:p>
        </p:txBody>
      </p:sp>
      <p:sp>
        <p:nvSpPr>
          <p:cNvPr id="5" name="TextBox 4"/>
          <p:cNvSpPr txBox="1"/>
          <p:nvPr/>
        </p:nvSpPr>
        <p:spPr>
          <a:xfrm>
            <a:off x="780514" y="3059668"/>
            <a:ext cx="9420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미적용</a:t>
            </a:r>
            <a:endParaRPr lang="en-US" altLang="ko-KR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rcRect t="46427" r="71250"/>
          <a:stretch/>
        </p:blipFill>
        <p:spPr>
          <a:xfrm>
            <a:off x="1923227" y="2629240"/>
            <a:ext cx="3800464" cy="379908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0676" y="2452160"/>
            <a:ext cx="4540811" cy="415324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196676" y="913736"/>
            <a:ext cx="543652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CART</a:t>
            </a:r>
            <a:r>
              <a:rPr lang="ko-KR" altLang="en-US" dirty="0" smtClean="0"/>
              <a:t>는 가지치기가 필요함으로 가장 적은 </a:t>
            </a:r>
            <a:r>
              <a:rPr lang="en-US" altLang="ko-KR" dirty="0" smtClean="0"/>
              <a:t>relative error</a:t>
            </a:r>
            <a:r>
              <a:rPr lang="ko-KR" altLang="en-US" dirty="0" smtClean="0"/>
              <a:t>을 가지게 되는 </a:t>
            </a:r>
            <a:r>
              <a:rPr lang="en-US" altLang="ko-KR" dirty="0" smtClean="0"/>
              <a:t>3</a:t>
            </a:r>
            <a:r>
              <a:rPr lang="ko-KR" altLang="en-US" dirty="0" smtClean="0"/>
              <a:t>개로 가지를 친다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ko-KR" altLang="en-US" dirty="0" smtClean="0"/>
              <a:t>나머지 모델도 동일 적용하여 가지를 친 </a:t>
            </a:r>
            <a:r>
              <a:rPr lang="en-US" altLang="ko-KR" dirty="0" smtClean="0"/>
              <a:t>confusion Matrix</a:t>
            </a:r>
            <a:r>
              <a:rPr lang="ko-KR" altLang="en-US" dirty="0" smtClean="0"/>
              <a:t>이다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515474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73420" y="1088136"/>
            <a:ext cx="3065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4. </a:t>
            </a:r>
            <a:r>
              <a:rPr lang="ko-KR" altLang="en-US" b="1" dirty="0" err="1" smtClean="0"/>
              <a:t>데이터마이닝</a:t>
            </a:r>
            <a:endParaRPr lang="en-US" altLang="ko-KR" b="1" dirty="0" smtClean="0"/>
          </a:p>
        </p:txBody>
      </p:sp>
      <p:sp>
        <p:nvSpPr>
          <p:cNvPr id="3" name="TextBox 2"/>
          <p:cNvSpPr txBox="1"/>
          <p:nvPr/>
        </p:nvSpPr>
        <p:spPr>
          <a:xfrm>
            <a:off x="973420" y="1703230"/>
            <a:ext cx="5477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모델 적용</a:t>
            </a:r>
            <a:endParaRPr lang="en-US" altLang="ko-KR" b="1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780514" y="2629240"/>
            <a:ext cx="9420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CART</a:t>
            </a:r>
            <a:endParaRPr lang="en-US" altLang="ko-KR" dirty="0"/>
          </a:p>
        </p:txBody>
      </p:sp>
      <p:sp>
        <p:nvSpPr>
          <p:cNvPr id="5" name="TextBox 4"/>
          <p:cNvSpPr txBox="1"/>
          <p:nvPr/>
        </p:nvSpPr>
        <p:spPr>
          <a:xfrm>
            <a:off x="780514" y="3059668"/>
            <a:ext cx="9420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미적용</a:t>
            </a:r>
            <a:endParaRPr lang="en-US" altLang="ko-KR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t="44563" r="71083"/>
          <a:stretch/>
        </p:blipFill>
        <p:spPr>
          <a:xfrm>
            <a:off x="6878454" y="1993138"/>
            <a:ext cx="4541386" cy="467062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rcRect t="46427" r="71250"/>
          <a:stretch/>
        </p:blipFill>
        <p:spPr>
          <a:xfrm>
            <a:off x="2449649" y="2171517"/>
            <a:ext cx="4355788" cy="4354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937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73420" y="1088136"/>
            <a:ext cx="3065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4. </a:t>
            </a:r>
            <a:r>
              <a:rPr lang="ko-KR" altLang="en-US" b="1" dirty="0" err="1" smtClean="0"/>
              <a:t>데이터마이닝</a:t>
            </a:r>
            <a:endParaRPr lang="en-US" altLang="ko-KR" b="1" dirty="0" smtClean="0"/>
          </a:p>
        </p:txBody>
      </p:sp>
      <p:sp>
        <p:nvSpPr>
          <p:cNvPr id="3" name="TextBox 2"/>
          <p:cNvSpPr txBox="1"/>
          <p:nvPr/>
        </p:nvSpPr>
        <p:spPr>
          <a:xfrm>
            <a:off x="973420" y="1703230"/>
            <a:ext cx="5477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모델 적용</a:t>
            </a:r>
            <a:endParaRPr lang="en-US" altLang="ko-KR" b="1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780514" y="2629240"/>
            <a:ext cx="9420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CART</a:t>
            </a:r>
            <a:endParaRPr lang="en-US" altLang="ko-KR" dirty="0"/>
          </a:p>
        </p:txBody>
      </p:sp>
      <p:sp>
        <p:nvSpPr>
          <p:cNvPr id="5" name="TextBox 4"/>
          <p:cNvSpPr txBox="1"/>
          <p:nvPr/>
        </p:nvSpPr>
        <p:spPr>
          <a:xfrm>
            <a:off x="780514" y="3059668"/>
            <a:ext cx="9420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로지스틱회귀분석</a:t>
            </a:r>
            <a:endParaRPr lang="en-US" altLang="ko-KR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rcRect t="41145" r="73917"/>
          <a:stretch/>
        </p:blipFill>
        <p:spPr>
          <a:xfrm>
            <a:off x="3550920" y="746759"/>
            <a:ext cx="4770120" cy="5774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150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73420" y="1088136"/>
            <a:ext cx="54772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3. </a:t>
            </a:r>
            <a:r>
              <a:rPr lang="ko-KR" altLang="en-US" b="1" dirty="0" smtClean="0"/>
              <a:t>탐색적 데이터 분석</a:t>
            </a:r>
            <a:endParaRPr lang="en-US" altLang="ko-KR" b="1" dirty="0" smtClean="0"/>
          </a:p>
          <a:p>
            <a:r>
              <a:rPr lang="en-US" altLang="ko-KR" b="1" dirty="0"/>
              <a:t>	</a:t>
            </a:r>
            <a:endParaRPr lang="en-US" altLang="ko-KR" b="1" dirty="0" smtClean="0"/>
          </a:p>
          <a:p>
            <a:r>
              <a:rPr lang="en-US" altLang="ko-KR" b="1" dirty="0" smtClean="0"/>
              <a:t>- </a:t>
            </a:r>
            <a:r>
              <a:rPr lang="ko-KR" altLang="en-US" b="1" dirty="0" err="1" smtClean="0"/>
              <a:t>반응변수</a:t>
            </a:r>
            <a:endParaRPr lang="en-US" altLang="ko-KR" b="1" dirty="0" smtClean="0"/>
          </a:p>
        </p:txBody>
      </p:sp>
      <p:sp>
        <p:nvSpPr>
          <p:cNvPr id="5" name="직사각형 4"/>
          <p:cNvSpPr/>
          <p:nvPr/>
        </p:nvSpPr>
        <p:spPr>
          <a:xfrm>
            <a:off x="973420" y="1952567"/>
            <a:ext cx="43684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/>
              <a:t>CHCOCNCR - 암 </a:t>
            </a:r>
            <a:r>
              <a:rPr lang="ko-KR" altLang="en-US" dirty="0" err="1" smtClean="0"/>
              <a:t>발생여부</a:t>
            </a:r>
            <a:r>
              <a:rPr lang="ko-KR" altLang="en-US" dirty="0" smtClean="0"/>
              <a:t>(피부암 제외)</a:t>
            </a:r>
            <a:endParaRPr lang="ko-KR" altLang="en-US" dirty="0"/>
          </a:p>
        </p:txBody>
      </p: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7558090"/>
              </p:ext>
            </p:extLst>
          </p:nvPr>
        </p:nvGraphicFramePr>
        <p:xfrm>
          <a:off x="5711889" y="1864699"/>
          <a:ext cx="5819320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9202">
                  <a:extLst>
                    <a:ext uri="{9D8B030D-6E8A-4147-A177-3AD203B41FA5}">
                      <a16:colId xmlns:a16="http://schemas.microsoft.com/office/drawing/2014/main" val="1863749097"/>
                    </a:ext>
                  </a:extLst>
                </a:gridCol>
                <a:gridCol w="2395059">
                  <a:extLst>
                    <a:ext uri="{9D8B030D-6E8A-4147-A177-3AD203B41FA5}">
                      <a16:colId xmlns:a16="http://schemas.microsoft.com/office/drawing/2014/main" val="2058395924"/>
                    </a:ext>
                  </a:extLst>
                </a:gridCol>
                <a:gridCol w="2395059">
                  <a:extLst>
                    <a:ext uri="{9D8B030D-6E8A-4147-A177-3AD203B41FA5}">
                      <a16:colId xmlns:a16="http://schemas.microsoft.com/office/drawing/2014/main" val="2578777015"/>
                    </a:ext>
                  </a:extLst>
                </a:gridCol>
              </a:tblGrid>
              <a:tr h="3064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Value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0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1</a:t>
                      </a:r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3891916"/>
                  </a:ext>
                </a:extLst>
              </a:tr>
              <a:tr h="5292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Label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Yes</a:t>
                      </a:r>
                    </a:p>
                    <a:p>
                      <a:pPr algn="ctr" latinLnBrk="1"/>
                      <a:r>
                        <a:rPr lang="en-US" altLang="ko-KR" sz="1600" dirty="0" smtClean="0"/>
                        <a:t>(cancer have developed)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No</a:t>
                      </a:r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26433527"/>
                  </a:ext>
                </a:extLst>
              </a:tr>
            </a:tbl>
          </a:graphicData>
        </a:graphic>
      </p:graphicFrame>
      <p:sp>
        <p:nvSpPr>
          <p:cNvPr id="15" name="직사각형 14"/>
          <p:cNvSpPr/>
          <p:nvPr/>
        </p:nvSpPr>
        <p:spPr>
          <a:xfrm>
            <a:off x="1260144" y="2874843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err="1" smtClean="0"/>
              <a:t>기초통계량</a:t>
            </a:r>
            <a:endParaRPr lang="en-US" altLang="ko-KR" dirty="0" smtClean="0"/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2159234"/>
              </p:ext>
            </p:extLst>
          </p:nvPr>
        </p:nvGraphicFramePr>
        <p:xfrm>
          <a:off x="1260144" y="3339919"/>
          <a:ext cx="9744738" cy="293116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624123">
                  <a:extLst>
                    <a:ext uri="{9D8B030D-6E8A-4147-A177-3AD203B41FA5}">
                      <a16:colId xmlns:a16="http://schemas.microsoft.com/office/drawing/2014/main" val="2880931764"/>
                    </a:ext>
                  </a:extLst>
                </a:gridCol>
                <a:gridCol w="1624123">
                  <a:extLst>
                    <a:ext uri="{9D8B030D-6E8A-4147-A177-3AD203B41FA5}">
                      <a16:colId xmlns:a16="http://schemas.microsoft.com/office/drawing/2014/main" val="3494760735"/>
                    </a:ext>
                  </a:extLst>
                </a:gridCol>
                <a:gridCol w="1624123">
                  <a:extLst>
                    <a:ext uri="{9D8B030D-6E8A-4147-A177-3AD203B41FA5}">
                      <a16:colId xmlns:a16="http://schemas.microsoft.com/office/drawing/2014/main" val="1903230797"/>
                    </a:ext>
                  </a:extLst>
                </a:gridCol>
                <a:gridCol w="1624123">
                  <a:extLst>
                    <a:ext uri="{9D8B030D-6E8A-4147-A177-3AD203B41FA5}">
                      <a16:colId xmlns:a16="http://schemas.microsoft.com/office/drawing/2014/main" val="2433270721"/>
                    </a:ext>
                  </a:extLst>
                </a:gridCol>
                <a:gridCol w="1624123">
                  <a:extLst>
                    <a:ext uri="{9D8B030D-6E8A-4147-A177-3AD203B41FA5}">
                      <a16:colId xmlns:a16="http://schemas.microsoft.com/office/drawing/2014/main" val="1247976441"/>
                    </a:ext>
                  </a:extLst>
                </a:gridCol>
                <a:gridCol w="1624123">
                  <a:extLst>
                    <a:ext uri="{9D8B030D-6E8A-4147-A177-3AD203B41FA5}">
                      <a16:colId xmlns:a16="http://schemas.microsoft.com/office/drawing/2014/main" val="678891939"/>
                    </a:ext>
                  </a:extLst>
                </a:gridCol>
              </a:tblGrid>
              <a:tr h="370840">
                <a:tc gridSpan="6"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 smtClean="0"/>
                        <a:t>데이터 타입</a:t>
                      </a:r>
                      <a:endParaRPr lang="ko-KR" altLang="en-US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8515528"/>
                  </a:ext>
                </a:extLst>
              </a:tr>
              <a:tr h="182880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Numeric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범주형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7827425"/>
                  </a:ext>
                </a:extLst>
              </a:tr>
              <a:tr h="303953">
                <a:tc gridSpan="6"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 smtClean="0"/>
                        <a:t>데이터 빈도</a:t>
                      </a:r>
                      <a:endParaRPr lang="ko-KR" altLang="en-US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6070083"/>
                  </a:ext>
                </a:extLst>
              </a:tr>
              <a:tr h="242147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0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0452217"/>
                  </a:ext>
                </a:extLst>
              </a:tr>
              <a:tr h="180340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243,951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2,269,680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4804055"/>
                  </a:ext>
                </a:extLst>
              </a:tr>
              <a:tr h="182880">
                <a:tc gridSpan="6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="0" dirty="0" smtClean="0"/>
                        <a:t>데이터 빈도</a:t>
                      </a: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246605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Min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1st Qu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Median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Mean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3rd Qu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Max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977534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/>
                        <a:t>0.0000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1.0000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1.0000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0.9029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1.0000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1.0000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71342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79069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73420" y="1088136"/>
            <a:ext cx="3065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4. </a:t>
            </a:r>
            <a:r>
              <a:rPr lang="ko-KR" altLang="en-US" b="1" dirty="0" err="1" smtClean="0"/>
              <a:t>데이터마이닝</a:t>
            </a:r>
            <a:endParaRPr lang="en-US" altLang="ko-KR" b="1" dirty="0" smtClean="0"/>
          </a:p>
        </p:txBody>
      </p:sp>
      <p:sp>
        <p:nvSpPr>
          <p:cNvPr id="3" name="TextBox 2"/>
          <p:cNvSpPr txBox="1"/>
          <p:nvPr/>
        </p:nvSpPr>
        <p:spPr>
          <a:xfrm>
            <a:off x="973420" y="1703230"/>
            <a:ext cx="5477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모델 적용</a:t>
            </a:r>
            <a:endParaRPr lang="en-US" altLang="ko-KR" b="1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780514" y="2629240"/>
            <a:ext cx="9420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CART</a:t>
            </a:r>
            <a:endParaRPr lang="en-US" altLang="ko-KR" dirty="0"/>
          </a:p>
        </p:txBody>
      </p:sp>
      <p:sp>
        <p:nvSpPr>
          <p:cNvPr id="5" name="TextBox 4"/>
          <p:cNvSpPr txBox="1"/>
          <p:nvPr/>
        </p:nvSpPr>
        <p:spPr>
          <a:xfrm>
            <a:off x="780514" y="3059668"/>
            <a:ext cx="9420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C4.5</a:t>
            </a:r>
            <a:endParaRPr lang="en-US" altLang="ko-KR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t="39281" r="71750"/>
          <a:stretch/>
        </p:blipFill>
        <p:spPr>
          <a:xfrm>
            <a:off x="5034414" y="450532"/>
            <a:ext cx="5166360" cy="5956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467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73420" y="1088136"/>
            <a:ext cx="3065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4. </a:t>
            </a:r>
            <a:r>
              <a:rPr lang="ko-KR" altLang="en-US" b="1" dirty="0" err="1" smtClean="0"/>
              <a:t>데이터마이닝</a:t>
            </a:r>
            <a:endParaRPr lang="en-US" altLang="ko-KR" b="1" dirty="0" smtClean="0"/>
          </a:p>
        </p:txBody>
      </p:sp>
      <p:sp>
        <p:nvSpPr>
          <p:cNvPr id="3" name="TextBox 2"/>
          <p:cNvSpPr txBox="1"/>
          <p:nvPr/>
        </p:nvSpPr>
        <p:spPr>
          <a:xfrm>
            <a:off x="973420" y="1703230"/>
            <a:ext cx="5477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모델 적용</a:t>
            </a:r>
            <a:endParaRPr lang="en-US" altLang="ko-KR" b="1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780514" y="2629240"/>
            <a:ext cx="9420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CART</a:t>
            </a:r>
            <a:endParaRPr lang="en-US" altLang="ko-KR" dirty="0"/>
          </a:p>
        </p:txBody>
      </p:sp>
      <p:sp>
        <p:nvSpPr>
          <p:cNvPr id="5" name="TextBox 4"/>
          <p:cNvSpPr txBox="1"/>
          <p:nvPr/>
        </p:nvSpPr>
        <p:spPr>
          <a:xfrm>
            <a:off x="780514" y="3059668"/>
            <a:ext cx="9420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랜덤포레스트</a:t>
            </a:r>
            <a:endParaRPr lang="en-US" altLang="ko-KR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t="45340" r="73833"/>
          <a:stretch/>
        </p:blipFill>
        <p:spPr>
          <a:xfrm>
            <a:off x="5415414" y="1088136"/>
            <a:ext cx="4785360" cy="536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27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73420" y="1088136"/>
            <a:ext cx="3065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4. </a:t>
            </a:r>
            <a:r>
              <a:rPr lang="ko-KR" altLang="en-US" b="1" dirty="0" err="1" smtClean="0"/>
              <a:t>데이터마이닝</a:t>
            </a:r>
            <a:endParaRPr lang="en-US" altLang="ko-KR" b="1" dirty="0" smtClean="0"/>
          </a:p>
        </p:txBody>
      </p:sp>
      <p:sp>
        <p:nvSpPr>
          <p:cNvPr id="3" name="TextBox 2"/>
          <p:cNvSpPr txBox="1"/>
          <p:nvPr/>
        </p:nvSpPr>
        <p:spPr>
          <a:xfrm>
            <a:off x="973420" y="1703230"/>
            <a:ext cx="5477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모델 적용</a:t>
            </a:r>
            <a:endParaRPr lang="en-US" altLang="ko-KR" b="1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780514" y="2629240"/>
            <a:ext cx="9420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CART</a:t>
            </a:r>
            <a:endParaRPr lang="en-US" altLang="ko-KR" dirty="0"/>
          </a:p>
        </p:txBody>
      </p:sp>
      <p:sp>
        <p:nvSpPr>
          <p:cNvPr id="5" name="TextBox 4"/>
          <p:cNvSpPr txBox="1"/>
          <p:nvPr/>
        </p:nvSpPr>
        <p:spPr>
          <a:xfrm>
            <a:off x="780514" y="3059668"/>
            <a:ext cx="9420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인공신경망</a:t>
            </a:r>
            <a:endParaRPr lang="en-US" altLang="ko-KR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t="47670" r="72500"/>
          <a:stretch/>
        </p:blipFill>
        <p:spPr>
          <a:xfrm>
            <a:off x="4739640" y="862012"/>
            <a:ext cx="5029200" cy="513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025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73420" y="1088136"/>
            <a:ext cx="3065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4. </a:t>
            </a:r>
            <a:r>
              <a:rPr lang="ko-KR" altLang="en-US" b="1" dirty="0" err="1" smtClean="0"/>
              <a:t>데이터마이닝</a:t>
            </a:r>
            <a:endParaRPr lang="en-US" altLang="ko-KR" b="1" dirty="0" smtClean="0"/>
          </a:p>
        </p:txBody>
      </p:sp>
      <p:sp>
        <p:nvSpPr>
          <p:cNvPr id="3" name="TextBox 2"/>
          <p:cNvSpPr txBox="1"/>
          <p:nvPr/>
        </p:nvSpPr>
        <p:spPr>
          <a:xfrm>
            <a:off x="973420" y="1703230"/>
            <a:ext cx="5477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모델 적용</a:t>
            </a:r>
            <a:endParaRPr lang="en-US" altLang="ko-KR" b="1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780514" y="2629240"/>
            <a:ext cx="9420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CART</a:t>
            </a:r>
            <a:endParaRPr lang="en-US" altLang="ko-KR" dirty="0"/>
          </a:p>
        </p:txBody>
      </p:sp>
      <p:sp>
        <p:nvSpPr>
          <p:cNvPr id="5" name="TextBox 4"/>
          <p:cNvSpPr txBox="1"/>
          <p:nvPr/>
        </p:nvSpPr>
        <p:spPr>
          <a:xfrm>
            <a:off x="780514" y="3059668"/>
            <a:ext cx="9420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로지스틱회귀분석</a:t>
            </a:r>
            <a:r>
              <a:rPr lang="en-US" altLang="ko-KR" dirty="0" smtClean="0"/>
              <a:t>+</a:t>
            </a:r>
            <a:r>
              <a:rPr lang="ko-KR" altLang="en-US" dirty="0" err="1" smtClean="0"/>
              <a:t>랜덤포레스튼</a:t>
            </a:r>
            <a:endParaRPr lang="en-US" altLang="ko-KR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t="48913" r="69667"/>
          <a:stretch/>
        </p:blipFill>
        <p:spPr>
          <a:xfrm>
            <a:off x="5638800" y="1272802"/>
            <a:ext cx="5547360" cy="5012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924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73420" y="1088136"/>
            <a:ext cx="3065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4. </a:t>
            </a:r>
            <a:r>
              <a:rPr lang="ko-KR" altLang="en-US" b="1" dirty="0" err="1" smtClean="0"/>
              <a:t>데이터마이닝</a:t>
            </a:r>
            <a:endParaRPr lang="en-US" altLang="ko-KR" b="1" dirty="0" smtClean="0"/>
          </a:p>
        </p:txBody>
      </p:sp>
      <p:sp>
        <p:nvSpPr>
          <p:cNvPr id="3" name="TextBox 2"/>
          <p:cNvSpPr txBox="1"/>
          <p:nvPr/>
        </p:nvSpPr>
        <p:spPr>
          <a:xfrm>
            <a:off x="973420" y="1703230"/>
            <a:ext cx="5477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모델 적용</a:t>
            </a:r>
            <a:endParaRPr lang="en-US" altLang="ko-KR" b="1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780514" y="3059668"/>
            <a:ext cx="9420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미적용</a:t>
            </a:r>
            <a:endParaRPr lang="en-US" altLang="ko-KR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t="45495" r="70417"/>
          <a:stretch/>
        </p:blipFill>
        <p:spPr>
          <a:xfrm>
            <a:off x="5013960" y="1088136"/>
            <a:ext cx="5410200" cy="534733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80514" y="2629240"/>
            <a:ext cx="1414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Ctree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321140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73420" y="1088136"/>
            <a:ext cx="3065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4. </a:t>
            </a:r>
            <a:r>
              <a:rPr lang="ko-KR" altLang="en-US" b="1" dirty="0" err="1" smtClean="0"/>
              <a:t>데이터마이닝</a:t>
            </a:r>
            <a:endParaRPr lang="en-US" altLang="ko-KR" b="1" dirty="0" smtClean="0"/>
          </a:p>
        </p:txBody>
      </p:sp>
      <p:sp>
        <p:nvSpPr>
          <p:cNvPr id="3" name="TextBox 2"/>
          <p:cNvSpPr txBox="1"/>
          <p:nvPr/>
        </p:nvSpPr>
        <p:spPr>
          <a:xfrm>
            <a:off x="973420" y="1703230"/>
            <a:ext cx="5477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모델 적용</a:t>
            </a:r>
            <a:endParaRPr lang="en-US" altLang="ko-KR" b="1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780514" y="3059668"/>
            <a:ext cx="9420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로지스틱회귀분석</a:t>
            </a:r>
            <a:endParaRPr lang="en-US" altLang="ko-KR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t="43942" r="68667"/>
          <a:stretch/>
        </p:blipFill>
        <p:spPr>
          <a:xfrm>
            <a:off x="4693920" y="679132"/>
            <a:ext cx="5730240" cy="549973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80514" y="2629240"/>
            <a:ext cx="1414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Ctree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08636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73420" y="1088136"/>
            <a:ext cx="3065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4. </a:t>
            </a:r>
            <a:r>
              <a:rPr lang="ko-KR" altLang="en-US" b="1" dirty="0" err="1" smtClean="0"/>
              <a:t>데이터마이닝</a:t>
            </a:r>
            <a:endParaRPr lang="en-US" altLang="ko-KR" b="1" dirty="0" smtClean="0"/>
          </a:p>
        </p:txBody>
      </p:sp>
      <p:sp>
        <p:nvSpPr>
          <p:cNvPr id="3" name="TextBox 2"/>
          <p:cNvSpPr txBox="1"/>
          <p:nvPr/>
        </p:nvSpPr>
        <p:spPr>
          <a:xfrm>
            <a:off x="973420" y="1703230"/>
            <a:ext cx="5477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모델 적용</a:t>
            </a:r>
            <a:endParaRPr lang="en-US" altLang="ko-KR" b="1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780514" y="3059668"/>
            <a:ext cx="9420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C4.5</a:t>
            </a:r>
            <a:endParaRPr lang="en-US" altLang="ko-KR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t="50156" r="74250"/>
          <a:stretch/>
        </p:blipFill>
        <p:spPr>
          <a:xfrm>
            <a:off x="3855720" y="1703230"/>
            <a:ext cx="4709160" cy="489013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80514" y="2629240"/>
            <a:ext cx="1414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Ctree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094081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73420" y="1088136"/>
            <a:ext cx="3065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4. </a:t>
            </a:r>
            <a:r>
              <a:rPr lang="ko-KR" altLang="en-US" b="1" dirty="0" err="1" smtClean="0"/>
              <a:t>데이터마이닝</a:t>
            </a:r>
            <a:endParaRPr lang="en-US" altLang="ko-KR" b="1" dirty="0" smtClean="0"/>
          </a:p>
        </p:txBody>
      </p:sp>
      <p:sp>
        <p:nvSpPr>
          <p:cNvPr id="3" name="TextBox 2"/>
          <p:cNvSpPr txBox="1"/>
          <p:nvPr/>
        </p:nvSpPr>
        <p:spPr>
          <a:xfrm>
            <a:off x="973420" y="1703230"/>
            <a:ext cx="5477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모델 적용</a:t>
            </a:r>
            <a:endParaRPr lang="en-US" altLang="ko-KR" b="1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780514" y="3059668"/>
            <a:ext cx="9420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랜덤포레스트</a:t>
            </a:r>
            <a:endParaRPr lang="en-US" altLang="ko-KR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t="45806" r="72583"/>
          <a:stretch/>
        </p:blipFill>
        <p:spPr>
          <a:xfrm>
            <a:off x="4038600" y="1272802"/>
            <a:ext cx="5013960" cy="531685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80514" y="2629240"/>
            <a:ext cx="1414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Ctree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812059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73420" y="1088136"/>
            <a:ext cx="3065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4. </a:t>
            </a:r>
            <a:r>
              <a:rPr lang="ko-KR" altLang="en-US" b="1" dirty="0" err="1" smtClean="0"/>
              <a:t>데이터마이닝</a:t>
            </a:r>
            <a:endParaRPr lang="en-US" altLang="ko-KR" b="1" dirty="0" smtClean="0"/>
          </a:p>
        </p:txBody>
      </p:sp>
      <p:sp>
        <p:nvSpPr>
          <p:cNvPr id="3" name="TextBox 2"/>
          <p:cNvSpPr txBox="1"/>
          <p:nvPr/>
        </p:nvSpPr>
        <p:spPr>
          <a:xfrm>
            <a:off x="973420" y="1703230"/>
            <a:ext cx="5477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모델 적용</a:t>
            </a:r>
            <a:endParaRPr lang="en-US" altLang="ko-KR" b="1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780514" y="3059668"/>
            <a:ext cx="9420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인공신경망</a:t>
            </a:r>
            <a:endParaRPr lang="en-US" altLang="ko-KR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t="49845" r="73083"/>
          <a:stretch/>
        </p:blipFill>
        <p:spPr>
          <a:xfrm>
            <a:off x="5278254" y="968692"/>
            <a:ext cx="4922520" cy="492061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80514" y="2629240"/>
            <a:ext cx="1414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Ctree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740082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73420" y="1088136"/>
            <a:ext cx="3065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4. </a:t>
            </a:r>
            <a:r>
              <a:rPr lang="ko-KR" altLang="en-US" b="1" dirty="0" err="1" smtClean="0"/>
              <a:t>데이터마이닝</a:t>
            </a:r>
            <a:endParaRPr lang="en-US" altLang="ko-KR" b="1" dirty="0" smtClean="0"/>
          </a:p>
        </p:txBody>
      </p:sp>
      <p:sp>
        <p:nvSpPr>
          <p:cNvPr id="3" name="TextBox 2"/>
          <p:cNvSpPr txBox="1"/>
          <p:nvPr/>
        </p:nvSpPr>
        <p:spPr>
          <a:xfrm>
            <a:off x="973420" y="1703230"/>
            <a:ext cx="5477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모델 적용</a:t>
            </a:r>
            <a:endParaRPr lang="en-US" altLang="ko-KR" b="1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780514" y="3059668"/>
            <a:ext cx="9420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로지스틱회귀분석</a:t>
            </a:r>
            <a:r>
              <a:rPr lang="en-US" altLang="ko-KR" dirty="0" smtClean="0"/>
              <a:t>+</a:t>
            </a:r>
            <a:r>
              <a:rPr lang="ko-KR" altLang="en-US" dirty="0" err="1" smtClean="0"/>
              <a:t>랜덤포레스트</a:t>
            </a:r>
            <a:endParaRPr lang="en-US" altLang="ko-KR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t="48447" r="67917"/>
          <a:stretch/>
        </p:blipFill>
        <p:spPr>
          <a:xfrm>
            <a:off x="5212080" y="1272802"/>
            <a:ext cx="5867400" cy="50577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80514" y="2629240"/>
            <a:ext cx="1414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Ctree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734278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73420" y="1088136"/>
            <a:ext cx="54772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3. </a:t>
            </a:r>
            <a:r>
              <a:rPr lang="ko-KR" altLang="en-US" b="1" dirty="0" smtClean="0"/>
              <a:t>탐색적 데이터 분석</a:t>
            </a:r>
            <a:endParaRPr lang="en-US" altLang="ko-KR" b="1" dirty="0" smtClean="0"/>
          </a:p>
          <a:p>
            <a:r>
              <a:rPr lang="en-US" altLang="ko-KR" b="1" dirty="0"/>
              <a:t>	</a:t>
            </a:r>
            <a:endParaRPr lang="en-US" altLang="ko-KR" b="1" dirty="0" smtClean="0"/>
          </a:p>
          <a:p>
            <a:r>
              <a:rPr lang="en-US" altLang="ko-KR" b="1" dirty="0" smtClean="0"/>
              <a:t>- </a:t>
            </a:r>
            <a:r>
              <a:rPr lang="ko-KR" altLang="en-US" b="1" dirty="0" err="1" smtClean="0"/>
              <a:t>반응변수</a:t>
            </a:r>
            <a:endParaRPr lang="en-US" altLang="ko-KR" b="1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092" y="814816"/>
            <a:ext cx="6607113" cy="6043184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7678665" y="445484"/>
            <a:ext cx="12153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Bar graph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2155694" y="3429000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/>
              <a:t>시각화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694900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73420" y="1088136"/>
            <a:ext cx="3065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4. </a:t>
            </a:r>
            <a:r>
              <a:rPr lang="ko-KR" altLang="en-US" b="1" dirty="0" err="1" smtClean="0"/>
              <a:t>데이터마이닝</a:t>
            </a:r>
            <a:endParaRPr lang="en-US" altLang="ko-KR" b="1" dirty="0" smtClean="0"/>
          </a:p>
        </p:txBody>
      </p:sp>
      <p:sp>
        <p:nvSpPr>
          <p:cNvPr id="3" name="TextBox 2"/>
          <p:cNvSpPr txBox="1"/>
          <p:nvPr/>
        </p:nvSpPr>
        <p:spPr>
          <a:xfrm>
            <a:off x="973420" y="1703230"/>
            <a:ext cx="5477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모델 적용</a:t>
            </a:r>
            <a:endParaRPr lang="en-US" altLang="ko-KR" b="1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973420" y="2133658"/>
            <a:ext cx="9420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정리 </a:t>
            </a:r>
            <a:r>
              <a:rPr lang="en-US" altLang="ko-KR" dirty="0" smtClean="0"/>
              <a:t>CHAID</a:t>
            </a:r>
            <a:endParaRPr lang="en-US" altLang="ko-KR" dirty="0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0988819"/>
              </p:ext>
            </p:extLst>
          </p:nvPr>
        </p:nvGraphicFramePr>
        <p:xfrm>
          <a:off x="973420" y="2746830"/>
          <a:ext cx="10167020" cy="3566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41755">
                  <a:extLst>
                    <a:ext uri="{9D8B030D-6E8A-4147-A177-3AD203B41FA5}">
                      <a16:colId xmlns:a16="http://schemas.microsoft.com/office/drawing/2014/main" val="3209549076"/>
                    </a:ext>
                  </a:extLst>
                </a:gridCol>
                <a:gridCol w="2541755">
                  <a:extLst>
                    <a:ext uri="{9D8B030D-6E8A-4147-A177-3AD203B41FA5}">
                      <a16:colId xmlns:a16="http://schemas.microsoft.com/office/drawing/2014/main" val="2021690927"/>
                    </a:ext>
                  </a:extLst>
                </a:gridCol>
                <a:gridCol w="2541755">
                  <a:extLst>
                    <a:ext uri="{9D8B030D-6E8A-4147-A177-3AD203B41FA5}">
                      <a16:colId xmlns:a16="http://schemas.microsoft.com/office/drawing/2014/main" val="2884809674"/>
                    </a:ext>
                  </a:extLst>
                </a:gridCol>
                <a:gridCol w="2541755">
                  <a:extLst>
                    <a:ext uri="{9D8B030D-6E8A-4147-A177-3AD203B41FA5}">
                      <a16:colId xmlns:a16="http://schemas.microsoft.com/office/drawing/2014/main" val="378484906"/>
                    </a:ext>
                  </a:extLst>
                </a:gridCol>
              </a:tblGrid>
              <a:tr h="4453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smtClean="0"/>
                        <a:t>변수선택</a:t>
                      </a:r>
                      <a:endParaRPr lang="ko-KR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smtClean="0"/>
                        <a:t>정확도</a:t>
                      </a:r>
                      <a:endParaRPr lang="ko-KR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smtClean="0"/>
                        <a:t>민감도</a:t>
                      </a:r>
                      <a:endParaRPr lang="ko-KR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smtClean="0"/>
                        <a:t>특이도</a:t>
                      </a:r>
                      <a:endParaRPr lang="ko-KR" alt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5290242"/>
                  </a:ext>
                </a:extLst>
              </a:tr>
              <a:tr h="4453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smtClean="0"/>
                        <a:t>선택</a:t>
                      </a:r>
                      <a:r>
                        <a:rPr lang="en-US" altLang="ko-KR" sz="2400" dirty="0" smtClean="0"/>
                        <a:t>X</a:t>
                      </a:r>
                      <a:endParaRPr lang="ko-KR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0.6607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0.7167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0.6027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777132070"/>
                  </a:ext>
                </a:extLst>
              </a:tr>
              <a:tr h="4453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smtClean="0"/>
                        <a:t>로지스틱회귀</a:t>
                      </a:r>
                      <a:endParaRPr lang="ko-KR" altLang="en-US" sz="2400" dirty="0"/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0.6644</a:t>
                      </a:r>
                    </a:p>
                  </a:txBody>
                  <a:tcPr marL="7620" marR="7620" marT="762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0.754</a:t>
                      </a:r>
                    </a:p>
                  </a:txBody>
                  <a:tcPr marL="7620" marR="7620" marT="762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0.5684</a:t>
                      </a:r>
                    </a:p>
                  </a:txBody>
                  <a:tcPr marL="7620" marR="7620" marT="7620" marB="0"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3396011"/>
                  </a:ext>
                </a:extLst>
              </a:tr>
              <a:tr h="4453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 smtClean="0"/>
                        <a:t>C4.5</a:t>
                      </a:r>
                      <a:endParaRPr lang="ko-KR" altLang="en-US" sz="2400" dirty="0"/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0.6642</a:t>
                      </a:r>
                    </a:p>
                  </a:txBody>
                  <a:tcPr marL="7620" marR="7620" marT="762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0.7398</a:t>
                      </a:r>
                    </a:p>
                  </a:txBody>
                  <a:tcPr marL="7620" marR="7620" marT="762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0.5825</a:t>
                      </a:r>
                    </a:p>
                  </a:txBody>
                  <a:tcPr marL="7620" marR="7620" marT="7620" marB="0"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0092845"/>
                  </a:ext>
                </a:extLst>
              </a:tr>
              <a:tr h="4453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err="1" smtClean="0"/>
                        <a:t>랜덤포레스트</a:t>
                      </a:r>
                      <a:endParaRPr lang="ko-KR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0.6554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0.7079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0.5985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167770736"/>
                  </a:ext>
                </a:extLst>
              </a:tr>
              <a:tr h="4453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err="1" smtClean="0"/>
                        <a:t>인공신경망</a:t>
                      </a:r>
                      <a:endParaRPr lang="ko-KR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0.6298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0.629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0.6307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702929226"/>
                  </a:ext>
                </a:extLst>
              </a:tr>
              <a:tr h="7686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smtClean="0"/>
                        <a:t>로지스틱회귀</a:t>
                      </a:r>
                      <a:endParaRPr lang="en-US" altLang="ko-KR" sz="2400" dirty="0" smtClean="0"/>
                    </a:p>
                    <a:p>
                      <a:pPr algn="ctr" latinLnBrk="1"/>
                      <a:r>
                        <a:rPr lang="en-US" altLang="ko-KR" sz="2400" dirty="0" smtClean="0"/>
                        <a:t>+</a:t>
                      </a:r>
                      <a:r>
                        <a:rPr lang="ko-KR" altLang="en-US" sz="2400" dirty="0" err="1" smtClean="0"/>
                        <a:t>랜덤포레스트</a:t>
                      </a:r>
                      <a:endParaRPr lang="ko-KR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0.6468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0.7143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0.5745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0460640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28801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73420" y="1088136"/>
            <a:ext cx="3065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4. </a:t>
            </a:r>
            <a:r>
              <a:rPr lang="ko-KR" altLang="en-US" b="1" dirty="0" err="1" smtClean="0"/>
              <a:t>데이터마이닝</a:t>
            </a:r>
            <a:endParaRPr lang="en-US" altLang="ko-KR" b="1" dirty="0" smtClean="0"/>
          </a:p>
        </p:txBody>
      </p:sp>
      <p:sp>
        <p:nvSpPr>
          <p:cNvPr id="3" name="TextBox 2"/>
          <p:cNvSpPr txBox="1"/>
          <p:nvPr/>
        </p:nvSpPr>
        <p:spPr>
          <a:xfrm>
            <a:off x="973420" y="1703230"/>
            <a:ext cx="5477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모델 적용</a:t>
            </a:r>
            <a:endParaRPr lang="en-US" altLang="ko-KR" b="1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973420" y="2133658"/>
            <a:ext cx="9420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정리 </a:t>
            </a:r>
            <a:r>
              <a:rPr lang="en-US" altLang="ko-KR" dirty="0" smtClean="0"/>
              <a:t>CART</a:t>
            </a:r>
            <a:endParaRPr lang="en-US" altLang="ko-KR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8239210"/>
              </p:ext>
            </p:extLst>
          </p:nvPr>
        </p:nvGraphicFramePr>
        <p:xfrm>
          <a:off x="973420" y="2746830"/>
          <a:ext cx="10167020" cy="3566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41755">
                  <a:extLst>
                    <a:ext uri="{9D8B030D-6E8A-4147-A177-3AD203B41FA5}">
                      <a16:colId xmlns:a16="http://schemas.microsoft.com/office/drawing/2014/main" val="3209549076"/>
                    </a:ext>
                  </a:extLst>
                </a:gridCol>
                <a:gridCol w="2541755">
                  <a:extLst>
                    <a:ext uri="{9D8B030D-6E8A-4147-A177-3AD203B41FA5}">
                      <a16:colId xmlns:a16="http://schemas.microsoft.com/office/drawing/2014/main" val="2021690927"/>
                    </a:ext>
                  </a:extLst>
                </a:gridCol>
                <a:gridCol w="2541755">
                  <a:extLst>
                    <a:ext uri="{9D8B030D-6E8A-4147-A177-3AD203B41FA5}">
                      <a16:colId xmlns:a16="http://schemas.microsoft.com/office/drawing/2014/main" val="2884809674"/>
                    </a:ext>
                  </a:extLst>
                </a:gridCol>
                <a:gridCol w="2541755">
                  <a:extLst>
                    <a:ext uri="{9D8B030D-6E8A-4147-A177-3AD203B41FA5}">
                      <a16:colId xmlns:a16="http://schemas.microsoft.com/office/drawing/2014/main" val="378484906"/>
                    </a:ext>
                  </a:extLst>
                </a:gridCol>
              </a:tblGrid>
              <a:tr h="4453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smtClean="0"/>
                        <a:t>변수선택</a:t>
                      </a:r>
                      <a:endParaRPr lang="ko-KR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smtClean="0"/>
                        <a:t>정확도</a:t>
                      </a:r>
                      <a:endParaRPr lang="ko-KR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smtClean="0"/>
                        <a:t>민감도</a:t>
                      </a:r>
                      <a:endParaRPr lang="ko-KR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smtClean="0"/>
                        <a:t>특이도</a:t>
                      </a:r>
                      <a:endParaRPr lang="ko-KR" alt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5290242"/>
                  </a:ext>
                </a:extLst>
              </a:tr>
              <a:tr h="4453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smtClean="0"/>
                        <a:t>선택</a:t>
                      </a:r>
                      <a:r>
                        <a:rPr lang="en-US" altLang="ko-KR" sz="2400" dirty="0" smtClean="0"/>
                        <a:t>X</a:t>
                      </a:r>
                      <a:endParaRPr lang="ko-KR" altLang="en-US" sz="2400" dirty="0"/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0.64</a:t>
                      </a:r>
                    </a:p>
                  </a:txBody>
                  <a:tcPr marL="7620" marR="7620" marT="762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0.7178</a:t>
                      </a:r>
                    </a:p>
                  </a:txBody>
                  <a:tcPr marL="7620" marR="7620" marT="762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0.5578</a:t>
                      </a:r>
                    </a:p>
                  </a:txBody>
                  <a:tcPr marL="7620" marR="7620" marT="7620" marB="0"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7132070"/>
                  </a:ext>
                </a:extLst>
              </a:tr>
              <a:tr h="4453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smtClean="0"/>
                        <a:t>로지스틱회귀</a:t>
                      </a:r>
                      <a:endParaRPr lang="ko-KR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0.6274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0.6068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0.6491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773396011"/>
                  </a:ext>
                </a:extLst>
              </a:tr>
              <a:tr h="4453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 smtClean="0"/>
                        <a:t>C4.5</a:t>
                      </a:r>
                      <a:endParaRPr lang="ko-KR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0.6236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0.604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0.6445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080092845"/>
                  </a:ext>
                </a:extLst>
              </a:tr>
              <a:tr h="4453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err="1" smtClean="0"/>
                        <a:t>랜덤포레스트</a:t>
                      </a:r>
                      <a:endParaRPr lang="ko-KR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0.6339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0.6062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0.6635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167770736"/>
                  </a:ext>
                </a:extLst>
              </a:tr>
              <a:tr h="4453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err="1" smtClean="0"/>
                        <a:t>인공신경망</a:t>
                      </a:r>
                      <a:endParaRPr lang="ko-KR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0.5699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0.3324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0.8254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702929226"/>
                  </a:ext>
                </a:extLst>
              </a:tr>
              <a:tr h="7686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smtClean="0"/>
                        <a:t>로지스틱회귀</a:t>
                      </a:r>
                      <a:endParaRPr lang="en-US" altLang="ko-KR" sz="2400" dirty="0" smtClean="0"/>
                    </a:p>
                    <a:p>
                      <a:pPr algn="ctr" latinLnBrk="1"/>
                      <a:r>
                        <a:rPr lang="en-US" altLang="ko-KR" sz="2400" dirty="0" smtClean="0"/>
                        <a:t>+</a:t>
                      </a:r>
                      <a:r>
                        <a:rPr lang="ko-KR" altLang="en-US" sz="2400" dirty="0" err="1" smtClean="0"/>
                        <a:t>랜덤포레스트</a:t>
                      </a:r>
                      <a:endParaRPr lang="ko-KR" altLang="en-US" sz="2400" dirty="0"/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0.6311</a:t>
                      </a:r>
                    </a:p>
                  </a:txBody>
                  <a:tcPr marL="7620" marR="7620" marT="762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0.035</a:t>
                      </a:r>
                    </a:p>
                  </a:txBody>
                  <a:tcPr marL="7620" marR="7620" marT="762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0.661</a:t>
                      </a:r>
                    </a:p>
                  </a:txBody>
                  <a:tcPr marL="7620" marR="7620" marT="7620" marB="0"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60640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11462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73420" y="1088136"/>
            <a:ext cx="3065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4. </a:t>
            </a:r>
            <a:r>
              <a:rPr lang="ko-KR" altLang="en-US" b="1" dirty="0" err="1" smtClean="0"/>
              <a:t>데이터마이닝</a:t>
            </a:r>
            <a:endParaRPr lang="en-US" altLang="ko-KR" b="1" dirty="0" smtClean="0"/>
          </a:p>
        </p:txBody>
      </p:sp>
      <p:sp>
        <p:nvSpPr>
          <p:cNvPr id="3" name="TextBox 2"/>
          <p:cNvSpPr txBox="1"/>
          <p:nvPr/>
        </p:nvSpPr>
        <p:spPr>
          <a:xfrm>
            <a:off x="973420" y="1703230"/>
            <a:ext cx="5477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모델 적용</a:t>
            </a:r>
            <a:endParaRPr lang="en-US" altLang="ko-KR" b="1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973420" y="2133658"/>
            <a:ext cx="9420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정리 </a:t>
            </a:r>
            <a:r>
              <a:rPr lang="en-US" altLang="ko-KR" dirty="0" err="1" smtClean="0"/>
              <a:t>Ctree</a:t>
            </a:r>
            <a:endParaRPr lang="en-US" altLang="ko-KR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3746256"/>
              </p:ext>
            </p:extLst>
          </p:nvPr>
        </p:nvGraphicFramePr>
        <p:xfrm>
          <a:off x="973420" y="2746830"/>
          <a:ext cx="10167020" cy="3566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41755">
                  <a:extLst>
                    <a:ext uri="{9D8B030D-6E8A-4147-A177-3AD203B41FA5}">
                      <a16:colId xmlns:a16="http://schemas.microsoft.com/office/drawing/2014/main" val="3209549076"/>
                    </a:ext>
                  </a:extLst>
                </a:gridCol>
                <a:gridCol w="2541755">
                  <a:extLst>
                    <a:ext uri="{9D8B030D-6E8A-4147-A177-3AD203B41FA5}">
                      <a16:colId xmlns:a16="http://schemas.microsoft.com/office/drawing/2014/main" val="2021690927"/>
                    </a:ext>
                  </a:extLst>
                </a:gridCol>
                <a:gridCol w="2541755">
                  <a:extLst>
                    <a:ext uri="{9D8B030D-6E8A-4147-A177-3AD203B41FA5}">
                      <a16:colId xmlns:a16="http://schemas.microsoft.com/office/drawing/2014/main" val="2884809674"/>
                    </a:ext>
                  </a:extLst>
                </a:gridCol>
                <a:gridCol w="2541755">
                  <a:extLst>
                    <a:ext uri="{9D8B030D-6E8A-4147-A177-3AD203B41FA5}">
                      <a16:colId xmlns:a16="http://schemas.microsoft.com/office/drawing/2014/main" val="378484906"/>
                    </a:ext>
                  </a:extLst>
                </a:gridCol>
              </a:tblGrid>
              <a:tr h="4453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smtClean="0"/>
                        <a:t>변수선택</a:t>
                      </a:r>
                      <a:endParaRPr lang="ko-KR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smtClean="0"/>
                        <a:t>정확도</a:t>
                      </a:r>
                      <a:endParaRPr lang="ko-KR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smtClean="0"/>
                        <a:t>민감도</a:t>
                      </a:r>
                      <a:endParaRPr lang="ko-KR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smtClean="0"/>
                        <a:t>특이도</a:t>
                      </a:r>
                      <a:endParaRPr lang="ko-KR" alt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5290242"/>
                  </a:ext>
                </a:extLst>
              </a:tr>
              <a:tr h="4453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smtClean="0"/>
                        <a:t>선택</a:t>
                      </a:r>
                      <a:r>
                        <a:rPr lang="en-US" altLang="ko-KR" sz="2400" dirty="0" smtClean="0"/>
                        <a:t>X</a:t>
                      </a:r>
                      <a:endParaRPr lang="ko-KR" altLang="en-US" sz="2400" dirty="0"/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0.6661</a:t>
                      </a:r>
                    </a:p>
                  </a:txBody>
                  <a:tcPr marL="7620" marR="7620" marT="762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0.7006</a:t>
                      </a:r>
                    </a:p>
                  </a:txBody>
                  <a:tcPr marL="7620" marR="7620" marT="762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0.6284</a:t>
                      </a:r>
                    </a:p>
                  </a:txBody>
                  <a:tcPr marL="7620" marR="7620" marT="7620" marB="0"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7132070"/>
                  </a:ext>
                </a:extLst>
              </a:tr>
              <a:tr h="4453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smtClean="0"/>
                        <a:t>로지스틱회귀</a:t>
                      </a:r>
                      <a:endParaRPr lang="ko-KR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0.6579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0.7053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0.6074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773396011"/>
                  </a:ext>
                </a:extLst>
              </a:tr>
              <a:tr h="4453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 smtClean="0"/>
                        <a:t>C4.5</a:t>
                      </a:r>
                      <a:endParaRPr lang="ko-KR" altLang="en-US" sz="2400" dirty="0"/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0.6597</a:t>
                      </a:r>
                    </a:p>
                  </a:txBody>
                  <a:tcPr marL="7620" marR="7620" marT="762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0.7351</a:t>
                      </a:r>
                    </a:p>
                  </a:txBody>
                  <a:tcPr marL="7620" marR="7620" marT="762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0.5785</a:t>
                      </a:r>
                    </a:p>
                  </a:txBody>
                  <a:tcPr marL="7620" marR="7620" marT="7620" marB="0"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0092845"/>
                  </a:ext>
                </a:extLst>
              </a:tr>
              <a:tr h="4453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err="1" smtClean="0"/>
                        <a:t>랜덤포레스트</a:t>
                      </a:r>
                      <a:endParaRPr lang="ko-KR" altLang="en-US" sz="2400" dirty="0"/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0.654</a:t>
                      </a:r>
                    </a:p>
                  </a:txBody>
                  <a:tcPr marL="7620" marR="7620" marT="762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0.7591</a:t>
                      </a:r>
                    </a:p>
                  </a:txBody>
                  <a:tcPr marL="7620" marR="7620" marT="762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0.5403</a:t>
                      </a:r>
                    </a:p>
                  </a:txBody>
                  <a:tcPr marL="7620" marR="7620" marT="7620" marB="0"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7770736"/>
                  </a:ext>
                </a:extLst>
              </a:tr>
              <a:tr h="4453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err="1" smtClean="0"/>
                        <a:t>인공신경망</a:t>
                      </a:r>
                      <a:endParaRPr lang="ko-KR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0.6196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0.616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0.6235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702929226"/>
                  </a:ext>
                </a:extLst>
              </a:tr>
              <a:tr h="7686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smtClean="0"/>
                        <a:t>로지스틱회귀</a:t>
                      </a:r>
                      <a:endParaRPr lang="en-US" altLang="ko-KR" sz="2400" dirty="0" smtClean="0"/>
                    </a:p>
                    <a:p>
                      <a:pPr algn="ctr" latinLnBrk="1"/>
                      <a:r>
                        <a:rPr lang="en-US" altLang="ko-KR" sz="2400" dirty="0" smtClean="0"/>
                        <a:t>+</a:t>
                      </a:r>
                      <a:r>
                        <a:rPr lang="ko-KR" altLang="en-US" sz="2400" dirty="0" err="1" smtClean="0"/>
                        <a:t>랜덤포레스트</a:t>
                      </a:r>
                      <a:endParaRPr lang="ko-KR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0.6533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0.698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0.6041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0460640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81509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73420" y="1088136"/>
            <a:ext cx="3065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4. </a:t>
            </a:r>
            <a:r>
              <a:rPr lang="ko-KR" altLang="en-US" b="1" dirty="0" err="1" smtClean="0"/>
              <a:t>데이터마이닝</a:t>
            </a:r>
            <a:endParaRPr lang="en-US" altLang="ko-KR" b="1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973420" y="1703230"/>
            <a:ext cx="5477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모델 적용</a:t>
            </a:r>
            <a:endParaRPr lang="en-US" altLang="ko-KR" b="1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973420" y="2133658"/>
            <a:ext cx="942026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정리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가장 높은 정확도는 </a:t>
            </a:r>
            <a:r>
              <a:rPr lang="ko-KR" altLang="en-US" dirty="0" err="1" smtClean="0"/>
              <a:t>변수선택을</a:t>
            </a:r>
            <a:r>
              <a:rPr lang="ko-KR" altLang="en-US" dirty="0" smtClean="0"/>
              <a:t> 하지 않은 </a:t>
            </a:r>
            <a:r>
              <a:rPr lang="en-US" altLang="ko-KR" dirty="0" err="1" smtClean="0"/>
              <a:t>Ctree</a:t>
            </a:r>
            <a:r>
              <a:rPr lang="ko-KR" altLang="en-US" dirty="0" smtClean="0"/>
              <a:t>모델이 가장 높게 나왔다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ko-KR" altLang="en-US" dirty="0" smtClean="0"/>
              <a:t>그러나 민감도나 </a:t>
            </a:r>
            <a:r>
              <a:rPr lang="ko-KR" altLang="en-US" dirty="0" err="1" smtClean="0"/>
              <a:t>특이도도</a:t>
            </a:r>
            <a:r>
              <a:rPr lang="ko-KR" altLang="en-US" dirty="0" smtClean="0"/>
              <a:t> 중요한 지표이기 때문에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같이 고려하면 </a:t>
            </a:r>
            <a:r>
              <a:rPr lang="ko-KR" altLang="en-US" dirty="0" err="1" smtClean="0"/>
              <a:t>로지스틱회귀분석</a:t>
            </a:r>
            <a:r>
              <a:rPr lang="ko-KR" altLang="en-US" dirty="0" smtClean="0"/>
              <a:t> 및 </a:t>
            </a:r>
            <a:r>
              <a:rPr lang="ko-KR" altLang="en-US" dirty="0" err="1" smtClean="0"/>
              <a:t>랜덤포레스트로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변수선택을</a:t>
            </a:r>
            <a:r>
              <a:rPr lang="ko-KR" altLang="en-US" dirty="0" smtClean="0"/>
              <a:t> 하고</a:t>
            </a:r>
            <a:r>
              <a:rPr lang="en-US" altLang="ko-KR" dirty="0" smtClean="0"/>
              <a:t>,</a:t>
            </a:r>
          </a:p>
          <a:p>
            <a:endParaRPr lang="en-US" altLang="ko-KR" dirty="0"/>
          </a:p>
          <a:p>
            <a:r>
              <a:rPr lang="ko-KR" altLang="en-US" dirty="0" smtClean="0"/>
              <a:t>모델링을 한 케이스가 더 높은 성과가 나왔다고 판단할 수 있다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ko-KR" altLang="en-US" dirty="0" smtClean="0"/>
              <a:t> 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871315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73420" y="1088136"/>
            <a:ext cx="3065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5. </a:t>
            </a:r>
            <a:r>
              <a:rPr lang="ko-KR" altLang="en-US" b="1" dirty="0" err="1" smtClean="0"/>
              <a:t>결과평가</a:t>
            </a:r>
            <a:endParaRPr lang="en-US" altLang="ko-KR" b="1" dirty="0" smtClean="0"/>
          </a:p>
        </p:txBody>
      </p:sp>
      <p:sp>
        <p:nvSpPr>
          <p:cNvPr id="7" name="직사각형 6"/>
          <p:cNvSpPr/>
          <p:nvPr/>
        </p:nvSpPr>
        <p:spPr>
          <a:xfrm>
            <a:off x="973420" y="1659374"/>
            <a:ext cx="11087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ROC</a:t>
            </a:r>
            <a:r>
              <a:rPr lang="ko-KR" altLang="en-US" dirty="0" smtClean="0"/>
              <a:t>커브</a:t>
            </a:r>
            <a:endParaRPr lang="en-US" altLang="ko-KR" dirty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3843657"/>
              </p:ext>
            </p:extLst>
          </p:nvPr>
        </p:nvGraphicFramePr>
        <p:xfrm>
          <a:off x="973420" y="2113582"/>
          <a:ext cx="10167020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41755">
                  <a:extLst>
                    <a:ext uri="{9D8B030D-6E8A-4147-A177-3AD203B41FA5}">
                      <a16:colId xmlns:a16="http://schemas.microsoft.com/office/drawing/2014/main" val="1026102861"/>
                    </a:ext>
                  </a:extLst>
                </a:gridCol>
                <a:gridCol w="2541755">
                  <a:extLst>
                    <a:ext uri="{9D8B030D-6E8A-4147-A177-3AD203B41FA5}">
                      <a16:colId xmlns:a16="http://schemas.microsoft.com/office/drawing/2014/main" val="164162636"/>
                    </a:ext>
                  </a:extLst>
                </a:gridCol>
                <a:gridCol w="2541755">
                  <a:extLst>
                    <a:ext uri="{9D8B030D-6E8A-4147-A177-3AD203B41FA5}">
                      <a16:colId xmlns:a16="http://schemas.microsoft.com/office/drawing/2014/main" val="2903458376"/>
                    </a:ext>
                  </a:extLst>
                </a:gridCol>
                <a:gridCol w="2541755">
                  <a:extLst>
                    <a:ext uri="{9D8B030D-6E8A-4147-A177-3AD203B41FA5}">
                      <a16:colId xmlns:a16="http://schemas.microsoft.com/office/drawing/2014/main" val="144153839"/>
                    </a:ext>
                  </a:extLst>
                </a:gridCol>
              </a:tblGrid>
              <a:tr h="425188">
                <a:tc>
                  <a:txBody>
                    <a:bodyPr/>
                    <a:lstStyle/>
                    <a:p>
                      <a:pPr algn="ctr" latinLnBrk="1"/>
                      <a:endParaRPr lang="ko-KR" altLang="en-US" sz="2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정확도</a:t>
                      </a:r>
                      <a:endParaRPr lang="en-US" altLang="ko-KR" sz="2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민감도</a:t>
                      </a:r>
                      <a:endParaRPr lang="en-US" altLang="ko-KR" sz="2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특이도</a:t>
                      </a:r>
                      <a:endParaRPr lang="en-US" altLang="ko-KR" sz="2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5892930"/>
                  </a:ext>
                </a:extLst>
              </a:tr>
              <a:tr h="4251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로지스틱회귀</a:t>
                      </a:r>
                      <a:endParaRPr lang="ko-KR" altLang="en-US" sz="2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0.6644</a:t>
                      </a:r>
                    </a:p>
                  </a:txBody>
                  <a:tcPr marL="7620" marR="7620" marT="762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0.754</a:t>
                      </a:r>
                    </a:p>
                  </a:txBody>
                  <a:tcPr marL="7620" marR="7620" marT="762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0.5684</a:t>
                      </a:r>
                    </a:p>
                  </a:txBody>
                  <a:tcPr marL="7620" marR="7620" marT="7620" marB="0"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6385246"/>
                  </a:ext>
                </a:extLst>
              </a:tr>
            </a:tbl>
          </a:graphicData>
        </a:graphic>
      </p:graphicFrame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9510805"/>
              </p:ext>
            </p:extLst>
          </p:nvPr>
        </p:nvGraphicFramePr>
        <p:xfrm>
          <a:off x="973420" y="3057415"/>
          <a:ext cx="10167020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41755">
                  <a:extLst>
                    <a:ext uri="{9D8B030D-6E8A-4147-A177-3AD203B41FA5}">
                      <a16:colId xmlns:a16="http://schemas.microsoft.com/office/drawing/2014/main" val="2365426543"/>
                    </a:ext>
                  </a:extLst>
                </a:gridCol>
                <a:gridCol w="2541755">
                  <a:extLst>
                    <a:ext uri="{9D8B030D-6E8A-4147-A177-3AD203B41FA5}">
                      <a16:colId xmlns:a16="http://schemas.microsoft.com/office/drawing/2014/main" val="3636323900"/>
                    </a:ext>
                  </a:extLst>
                </a:gridCol>
                <a:gridCol w="2541755">
                  <a:extLst>
                    <a:ext uri="{9D8B030D-6E8A-4147-A177-3AD203B41FA5}">
                      <a16:colId xmlns:a16="http://schemas.microsoft.com/office/drawing/2014/main" val="1633602190"/>
                    </a:ext>
                  </a:extLst>
                </a:gridCol>
                <a:gridCol w="2541755">
                  <a:extLst>
                    <a:ext uri="{9D8B030D-6E8A-4147-A177-3AD203B41FA5}">
                      <a16:colId xmlns:a16="http://schemas.microsoft.com/office/drawing/2014/main" val="233073090"/>
                    </a:ext>
                  </a:extLst>
                </a:gridCol>
              </a:tblGrid>
              <a:tr h="4453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랜덤포레스트</a:t>
                      </a:r>
                      <a:endParaRPr lang="ko-KR" altLang="en-US" sz="2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4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0.654</a:t>
                      </a:r>
                    </a:p>
                  </a:txBody>
                  <a:tcPr marL="7620" marR="7620" marT="762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4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0.7591</a:t>
                      </a:r>
                    </a:p>
                  </a:txBody>
                  <a:tcPr marL="7620" marR="7620" marT="762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4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0.5403</a:t>
                      </a:r>
                      <a:endParaRPr lang="en-US" altLang="ko-KR" sz="24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5218662"/>
                  </a:ext>
                </a:extLst>
              </a:tr>
            </a:tbl>
          </a:graphicData>
        </a:graphic>
      </p:graphicFrame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7770" y="3544048"/>
            <a:ext cx="3589271" cy="328292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5668" y="3544048"/>
            <a:ext cx="3438972" cy="314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736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73420" y="1088136"/>
            <a:ext cx="3065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5. </a:t>
            </a:r>
            <a:r>
              <a:rPr lang="ko-KR" altLang="en-US" b="1" dirty="0" err="1" smtClean="0"/>
              <a:t>결과평가</a:t>
            </a:r>
            <a:endParaRPr lang="en-US" altLang="ko-KR" b="1" dirty="0" smtClean="0"/>
          </a:p>
        </p:txBody>
      </p:sp>
      <p:sp>
        <p:nvSpPr>
          <p:cNvPr id="7" name="직사각형 6"/>
          <p:cNvSpPr/>
          <p:nvPr/>
        </p:nvSpPr>
        <p:spPr>
          <a:xfrm>
            <a:off x="973420" y="1659374"/>
            <a:ext cx="11087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ROC</a:t>
            </a:r>
            <a:r>
              <a:rPr lang="ko-KR" altLang="en-US" dirty="0" smtClean="0"/>
              <a:t>커브</a:t>
            </a:r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8469" y="2028706"/>
            <a:ext cx="3675211" cy="336152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657" y="2193933"/>
            <a:ext cx="3438972" cy="31454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73420" y="5603905"/>
            <a:ext cx="94202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최종으로 </a:t>
            </a:r>
            <a:r>
              <a:rPr lang="en-US" altLang="ko-KR" dirty="0" smtClean="0"/>
              <a:t>2</a:t>
            </a:r>
            <a:r>
              <a:rPr lang="ko-KR" altLang="en-US" dirty="0" smtClean="0"/>
              <a:t>가지 모델링 방법을 추려낸 결과이다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ko-KR" altLang="en-US" dirty="0" err="1" smtClean="0"/>
              <a:t>로지스틱</a:t>
            </a:r>
            <a:r>
              <a:rPr lang="ko-KR" altLang="en-US" dirty="0" smtClean="0"/>
              <a:t> 회귀모형으로 변수를 선택하고</a:t>
            </a:r>
            <a:r>
              <a:rPr lang="en-US" altLang="ko-KR" dirty="0" smtClean="0"/>
              <a:t>, CHAID</a:t>
            </a:r>
            <a:r>
              <a:rPr lang="ko-KR" altLang="en-US" dirty="0" smtClean="0"/>
              <a:t>알고리즘의 의사결정나무의 </a:t>
            </a:r>
            <a:r>
              <a:rPr lang="en-US" altLang="ko-KR" dirty="0" smtClean="0"/>
              <a:t>ROC</a:t>
            </a:r>
            <a:r>
              <a:rPr lang="ko-KR" altLang="en-US" dirty="0" smtClean="0"/>
              <a:t>커브와</a:t>
            </a:r>
            <a:endParaRPr lang="en-US" altLang="ko-KR" dirty="0" smtClean="0"/>
          </a:p>
          <a:p>
            <a:r>
              <a:rPr lang="ko-KR" altLang="en-US" dirty="0" err="1" smtClean="0"/>
              <a:t>랜덤포레스트로</a:t>
            </a:r>
            <a:r>
              <a:rPr lang="ko-KR" altLang="en-US" dirty="0"/>
              <a:t> </a:t>
            </a:r>
            <a:r>
              <a:rPr lang="ko-KR" altLang="en-US" dirty="0" smtClean="0"/>
              <a:t>변수를 선택하고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Ctree</a:t>
            </a:r>
            <a:r>
              <a:rPr lang="en-US" altLang="ko-KR" dirty="0" smtClean="0"/>
              <a:t> </a:t>
            </a:r>
            <a:r>
              <a:rPr lang="ko-KR" altLang="en-US" dirty="0" smtClean="0"/>
              <a:t>의사결정나무의 </a:t>
            </a:r>
            <a:r>
              <a:rPr lang="en-US" altLang="ko-KR" dirty="0" smtClean="0"/>
              <a:t>ROC</a:t>
            </a:r>
            <a:r>
              <a:rPr lang="ko-KR" altLang="en-US" dirty="0" smtClean="0"/>
              <a:t>커브이다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244455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73420" y="1088136"/>
            <a:ext cx="3065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5. </a:t>
            </a:r>
            <a:r>
              <a:rPr lang="ko-KR" altLang="en-US" b="1" dirty="0" err="1" smtClean="0"/>
              <a:t>결과평가</a:t>
            </a:r>
            <a:endParaRPr lang="en-US" altLang="ko-KR" b="1" dirty="0" smtClean="0"/>
          </a:p>
        </p:txBody>
      </p:sp>
      <p:sp>
        <p:nvSpPr>
          <p:cNvPr id="7" name="직사각형 6"/>
          <p:cNvSpPr/>
          <p:nvPr/>
        </p:nvSpPr>
        <p:spPr>
          <a:xfrm>
            <a:off x="973420" y="1659374"/>
            <a:ext cx="11087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ROC</a:t>
            </a:r>
            <a:r>
              <a:rPr lang="ko-KR" altLang="en-US" dirty="0" smtClean="0"/>
              <a:t>커브</a:t>
            </a:r>
            <a:endParaRPr lang="en-US" altLang="ko-KR" dirty="0"/>
          </a:p>
        </p:txBody>
      </p:sp>
      <p:sp>
        <p:nvSpPr>
          <p:cNvPr id="4" name="TextBox 3"/>
          <p:cNvSpPr txBox="1"/>
          <p:nvPr/>
        </p:nvSpPr>
        <p:spPr>
          <a:xfrm>
            <a:off x="973420" y="2133658"/>
            <a:ext cx="942026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2</a:t>
            </a:r>
            <a:r>
              <a:rPr lang="ko-KR" altLang="en-US" dirty="0" smtClean="0"/>
              <a:t>가지 </a:t>
            </a:r>
            <a:r>
              <a:rPr lang="en-US" altLang="ko-KR" dirty="0" smtClean="0"/>
              <a:t>ROC</a:t>
            </a:r>
            <a:r>
              <a:rPr lang="ko-KR" altLang="en-US" dirty="0" smtClean="0"/>
              <a:t>커브가 거의 차이가 없다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ko-KR" altLang="en-US" dirty="0" smtClean="0"/>
              <a:t>그러나 </a:t>
            </a:r>
            <a:r>
              <a:rPr lang="ko-KR" altLang="en-US" dirty="0" err="1" smtClean="0"/>
              <a:t>속도면에선</a:t>
            </a:r>
            <a:r>
              <a:rPr lang="ko-KR" altLang="en-US" dirty="0" smtClean="0"/>
              <a:t> </a:t>
            </a:r>
            <a:r>
              <a:rPr lang="ko-KR" altLang="en-US" dirty="0" err="1"/>
              <a:t>랜덤포레스트로</a:t>
            </a:r>
            <a:r>
              <a:rPr lang="ko-KR" altLang="en-US" dirty="0"/>
              <a:t> 변수를 선택하고</a:t>
            </a:r>
            <a:r>
              <a:rPr lang="en-US" altLang="ko-KR" dirty="0"/>
              <a:t>, </a:t>
            </a:r>
            <a:r>
              <a:rPr lang="en-US" altLang="ko-KR" dirty="0" err="1"/>
              <a:t>Ctree</a:t>
            </a:r>
            <a:r>
              <a:rPr lang="en-US" altLang="ko-KR" dirty="0"/>
              <a:t> </a:t>
            </a:r>
            <a:r>
              <a:rPr lang="ko-KR" altLang="en-US" dirty="0" smtClean="0"/>
              <a:t>의사결정나무가 빠르므로 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최종모형으로 선택한다</a:t>
            </a:r>
            <a:r>
              <a:rPr lang="en-US" altLang="ko-KR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25812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73420" y="1088136"/>
            <a:ext cx="3065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5. </a:t>
            </a:r>
            <a:r>
              <a:rPr lang="ko-KR" altLang="en-US" b="1" dirty="0" err="1" smtClean="0"/>
              <a:t>결과평가</a:t>
            </a:r>
            <a:endParaRPr lang="en-US" altLang="ko-KR" b="1" dirty="0" smtClean="0"/>
          </a:p>
        </p:txBody>
      </p:sp>
      <p:sp>
        <p:nvSpPr>
          <p:cNvPr id="7" name="직사각형 6"/>
          <p:cNvSpPr/>
          <p:nvPr/>
        </p:nvSpPr>
        <p:spPr>
          <a:xfrm>
            <a:off x="5620615" y="1128776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/>
              <a:t>해석</a:t>
            </a:r>
            <a:endParaRPr lang="en-US" altLang="ko-KR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3420" y="1498108"/>
            <a:ext cx="9940723" cy="5187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697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73420" y="1088136"/>
            <a:ext cx="3065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5. </a:t>
            </a:r>
            <a:r>
              <a:rPr lang="ko-KR" altLang="en-US" b="1" dirty="0" err="1" smtClean="0"/>
              <a:t>결과평가</a:t>
            </a:r>
            <a:endParaRPr lang="en-US" altLang="ko-KR" b="1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973420" y="2133658"/>
            <a:ext cx="107309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해석한다면 </a:t>
            </a:r>
            <a:r>
              <a:rPr lang="ko-KR" altLang="en-US" dirty="0" err="1" smtClean="0"/>
              <a:t>최종선택된</a:t>
            </a:r>
            <a:r>
              <a:rPr lang="ko-KR" altLang="en-US" dirty="0" smtClean="0"/>
              <a:t> 변수는 몸무게</a:t>
            </a:r>
            <a:r>
              <a:rPr lang="en-US" altLang="ko-KR" dirty="0" smtClean="0"/>
              <a:t>, </a:t>
            </a:r>
            <a:r>
              <a:rPr lang="ko-KR" altLang="en-US" dirty="0" smtClean="0"/>
              <a:t>수입</a:t>
            </a:r>
            <a:r>
              <a:rPr lang="en-US" altLang="ko-KR" dirty="0" smtClean="0"/>
              <a:t>, </a:t>
            </a:r>
            <a:r>
              <a:rPr lang="ko-KR" altLang="en-US" dirty="0" smtClean="0"/>
              <a:t>신장</a:t>
            </a:r>
            <a:r>
              <a:rPr lang="en-US" altLang="ko-KR" dirty="0" smtClean="0"/>
              <a:t>, </a:t>
            </a:r>
            <a:r>
              <a:rPr lang="ko-KR" altLang="en-US" dirty="0" smtClean="0"/>
              <a:t>건강상태</a:t>
            </a:r>
            <a:r>
              <a:rPr lang="en-US" altLang="ko-KR" dirty="0" smtClean="0"/>
              <a:t>, </a:t>
            </a:r>
            <a:r>
              <a:rPr lang="ko-KR" altLang="en-US" dirty="0" smtClean="0"/>
              <a:t>폐렴을 앓았던 </a:t>
            </a:r>
            <a:r>
              <a:rPr lang="ko-KR" altLang="en-US" dirty="0" err="1" smtClean="0"/>
              <a:t>경험여부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혼인상태</a:t>
            </a:r>
            <a:r>
              <a:rPr lang="en-US" altLang="ko-KR" dirty="0" smtClean="0"/>
              <a:t>, </a:t>
            </a:r>
          </a:p>
          <a:p>
            <a:r>
              <a:rPr lang="ko-KR" altLang="en-US" dirty="0" smtClean="0"/>
              <a:t>교육수준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의사에게 검진을 받았던 최근 일자이다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Root node</a:t>
            </a:r>
            <a:r>
              <a:rPr lang="ko-KR" altLang="en-US" dirty="0" smtClean="0"/>
              <a:t>에 가까울수록 영향력이 크다고 할 수 있다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ko-KR" altLang="en-US" dirty="0" smtClean="0"/>
              <a:t>그러나 </a:t>
            </a:r>
            <a:r>
              <a:rPr lang="ko-KR" altLang="en-US" dirty="0" err="1" smtClean="0"/>
              <a:t>가독성이</a:t>
            </a:r>
            <a:r>
              <a:rPr lang="ko-KR" altLang="en-US" dirty="0" smtClean="0"/>
              <a:t> 떨어지므로 차원을 더 축소해야 한다는 문제점이 보인다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ko-KR" altLang="en-US" dirty="0" smtClean="0"/>
              <a:t>정확도도 높진 않기 때문에 </a:t>
            </a:r>
            <a:r>
              <a:rPr lang="ko-KR" altLang="en-US" dirty="0" err="1" smtClean="0"/>
              <a:t>다른방법의</a:t>
            </a:r>
            <a:r>
              <a:rPr lang="ko-KR" altLang="en-US" dirty="0" smtClean="0"/>
              <a:t> 모델링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전처리가</a:t>
            </a:r>
            <a:r>
              <a:rPr lang="ko-KR" altLang="en-US" dirty="0" smtClean="0"/>
              <a:t> 더 필요하다는 결론이 내려진다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pPr fontAlgn="ctr"/>
            <a:r>
              <a:rPr lang="ko-KR" altLang="en-US" dirty="0" smtClean="0"/>
              <a:t>간단하게 살펴보면 폐렴을 앓아본 경험이 있고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건강상태가 </a:t>
            </a:r>
            <a:r>
              <a:rPr lang="en-US" altLang="ko-KR" dirty="0" smtClean="0"/>
              <a:t>Excellent, Very Good, Good</a:t>
            </a:r>
            <a:r>
              <a:rPr lang="ko-KR" altLang="en-US" dirty="0" smtClean="0"/>
              <a:t>이고 결혼여부</a:t>
            </a:r>
            <a:endParaRPr lang="en-US" altLang="ko-KR" dirty="0" smtClean="0"/>
          </a:p>
          <a:p>
            <a:pPr fontAlgn="ctr"/>
            <a:endParaRPr lang="en-US" altLang="ko-KR" dirty="0"/>
          </a:p>
          <a:p>
            <a:pPr fontAlgn="ctr"/>
            <a:r>
              <a:rPr lang="ko-KR" altLang="en-US" dirty="0" smtClean="0"/>
              <a:t>가 한번이라도 한적이 있다면</a:t>
            </a:r>
            <a:r>
              <a:rPr lang="en-US" altLang="ko-KR" dirty="0" smtClean="0"/>
              <a:t>, </a:t>
            </a:r>
            <a:r>
              <a:rPr lang="ko-KR" altLang="en-US" dirty="0" smtClean="0"/>
              <a:t>암을 앓을 확률이 </a:t>
            </a:r>
            <a:r>
              <a:rPr lang="en-US" altLang="ko-KR" dirty="0" smtClean="0"/>
              <a:t>0.6</a:t>
            </a:r>
            <a:r>
              <a:rPr lang="ko-KR" altLang="en-US" dirty="0" smtClean="0"/>
              <a:t>이라는 결론이 내려진다</a:t>
            </a:r>
            <a:r>
              <a:rPr lang="en-US" altLang="ko-KR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02982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730550" y="673854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err="1" smtClean="0"/>
              <a:t>부족한점</a:t>
            </a:r>
            <a:endParaRPr lang="en-US" altLang="ko-KR" dirty="0"/>
          </a:p>
        </p:txBody>
      </p:sp>
      <p:sp>
        <p:nvSpPr>
          <p:cNvPr id="6" name="TextBox 5"/>
          <p:cNvSpPr txBox="1"/>
          <p:nvPr/>
        </p:nvSpPr>
        <p:spPr>
          <a:xfrm>
            <a:off x="730550" y="1148138"/>
            <a:ext cx="107309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전 페이지에서 언급했듯이 </a:t>
            </a:r>
            <a:r>
              <a:rPr lang="ko-KR" altLang="en-US" dirty="0" err="1" smtClean="0"/>
              <a:t>차원축소가</a:t>
            </a:r>
            <a:r>
              <a:rPr lang="ko-KR" altLang="en-US" dirty="0" smtClean="0"/>
              <a:t> 더 필요해 보이며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정보 손실을 줄이기 위해 샘플링 방법을 여러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가지로 </a:t>
            </a:r>
            <a:r>
              <a:rPr lang="ko-KR" altLang="en-US" dirty="0" err="1" smtClean="0"/>
              <a:t>시도해봐야한다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ko-KR" altLang="en-US" dirty="0" smtClean="0"/>
              <a:t>또한 인공신경망의 경우 </a:t>
            </a:r>
            <a:r>
              <a:rPr lang="ko-KR" altLang="en-US" dirty="0" err="1" smtClean="0"/>
              <a:t>은닉층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은닉노드의</a:t>
            </a:r>
            <a:r>
              <a:rPr lang="ko-KR" altLang="en-US" dirty="0" smtClean="0"/>
              <a:t> 수를 바꾸며 최적의 인공신경망모델링을 해야 한다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ko-KR" altLang="en-US" dirty="0" err="1" smtClean="0"/>
              <a:t>성능비교</a:t>
            </a:r>
            <a:r>
              <a:rPr lang="ko-KR" altLang="en-US" dirty="0" smtClean="0"/>
              <a:t> 측면에서도 좀 더 확실하게 민감도와 </a:t>
            </a:r>
            <a:r>
              <a:rPr lang="ko-KR" altLang="en-US" dirty="0" err="1" smtClean="0"/>
              <a:t>특이도를</a:t>
            </a:r>
            <a:r>
              <a:rPr lang="ko-KR" altLang="en-US" dirty="0" smtClean="0"/>
              <a:t> 고려할 필요성이 보인다</a:t>
            </a:r>
            <a:r>
              <a:rPr lang="en-US" altLang="ko-KR" dirty="0" smtClean="0"/>
              <a:t>.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730550" y="3381369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err="1" smtClean="0"/>
              <a:t>느낀점</a:t>
            </a:r>
            <a:endParaRPr lang="en-US" altLang="ko-KR" dirty="0"/>
          </a:p>
        </p:txBody>
      </p:sp>
      <p:sp>
        <p:nvSpPr>
          <p:cNvPr id="9" name="TextBox 8"/>
          <p:cNvSpPr txBox="1"/>
          <p:nvPr/>
        </p:nvSpPr>
        <p:spPr>
          <a:xfrm>
            <a:off x="730550" y="3855653"/>
            <a:ext cx="107309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알고만 있었던 내용들을 실제로 적용해보며 모델링을 해보니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막히는 부분도 많고 모르는 부분도 많았습니다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하나씩 채워가면서 프로젝트를 진행했고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얻은 것이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많은 프로젝트라고 느꼈습니다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또한 부족한 부분을 확실하게 알게 되었고 통계학</a:t>
            </a:r>
            <a:r>
              <a:rPr lang="en-US" altLang="ko-KR" dirty="0" smtClean="0"/>
              <a:t>, </a:t>
            </a:r>
            <a:r>
              <a:rPr lang="ko-KR" altLang="en-US" dirty="0" smtClean="0"/>
              <a:t>미적분 같은 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지식의 필요성을 느껴 공부를 다시 하고 있습니다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ko-KR" altLang="en-US" dirty="0" smtClean="0"/>
              <a:t>졸업작품까지 진행하고 싶기 때문에 교수님의 도움이 절실히 필요합니다</a:t>
            </a:r>
            <a:r>
              <a:rPr lang="en-US" altLang="ko-KR" dirty="0" smtClean="0"/>
              <a:t>!!! </a:t>
            </a:r>
            <a:r>
              <a:rPr lang="ko-KR" altLang="en-US" dirty="0" smtClean="0"/>
              <a:t>감사합니다</a:t>
            </a:r>
            <a:r>
              <a:rPr lang="en-US" altLang="ko-KR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29566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73420" y="1088136"/>
            <a:ext cx="54772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3. </a:t>
            </a:r>
            <a:r>
              <a:rPr lang="ko-KR" altLang="en-US" b="1" dirty="0" smtClean="0"/>
              <a:t>탐색적 데이터 분석</a:t>
            </a:r>
            <a:endParaRPr lang="en-US" altLang="ko-KR" b="1" dirty="0" smtClean="0"/>
          </a:p>
          <a:p>
            <a:r>
              <a:rPr lang="en-US" altLang="ko-KR" b="1" dirty="0"/>
              <a:t>	</a:t>
            </a:r>
            <a:endParaRPr lang="en-US" altLang="ko-KR" b="1" dirty="0" smtClean="0"/>
          </a:p>
          <a:p>
            <a:r>
              <a:rPr lang="en-US" altLang="ko-KR" b="1" dirty="0" smtClean="0"/>
              <a:t>- </a:t>
            </a:r>
            <a:r>
              <a:rPr lang="ko-KR" altLang="en-US" b="1" dirty="0" smtClean="0"/>
              <a:t>설명변수</a:t>
            </a:r>
            <a:endParaRPr lang="en-US" altLang="ko-KR" b="1" dirty="0" smtClean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l="704" t="68019" r="32593" b="20832"/>
          <a:stretch/>
        </p:blipFill>
        <p:spPr>
          <a:xfrm rot="10800000" flipH="1" flipV="1">
            <a:off x="973420" y="2327879"/>
            <a:ext cx="10466740" cy="938561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973420" y="3814130"/>
            <a:ext cx="1055818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err="1" smtClean="0"/>
              <a:t>CHCOCNCR를</a:t>
            </a:r>
            <a:r>
              <a:rPr lang="ko-KR" altLang="en-US" dirty="0" smtClean="0"/>
              <a:t> 제외한 모든 변수가 설명변수</a:t>
            </a:r>
            <a:r>
              <a:rPr lang="en-US" altLang="ko-KR" dirty="0" smtClean="0"/>
              <a:t>(</a:t>
            </a:r>
            <a:r>
              <a:rPr lang="en-US" altLang="ko-KR" dirty="0"/>
              <a:t>38</a:t>
            </a:r>
            <a:r>
              <a:rPr lang="ko-KR" altLang="en-US" dirty="0"/>
              <a:t>개</a:t>
            </a:r>
            <a:r>
              <a:rPr lang="en-US" altLang="ko-KR" dirty="0" smtClean="0"/>
              <a:t>)</a:t>
            </a:r>
            <a:r>
              <a:rPr lang="ko-KR" altLang="en-US" dirty="0" smtClean="0"/>
              <a:t>이다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ko-KR" altLang="en-US" dirty="0" err="1" smtClean="0"/>
              <a:t>수치형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범주형으로</a:t>
            </a:r>
            <a:r>
              <a:rPr lang="ko-KR" altLang="en-US" dirty="0" smtClean="0"/>
              <a:t> 섞여서 존재하기 때문에 변수 하나하나 탐색적으로 분석하였다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ko-KR" altLang="en-US" dirty="0" smtClean="0"/>
              <a:t>또한 </a:t>
            </a:r>
            <a:r>
              <a:rPr lang="ko-KR" altLang="en-US" dirty="0" err="1" smtClean="0"/>
              <a:t>데이터마이닝으로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변수선택을</a:t>
            </a:r>
            <a:r>
              <a:rPr lang="ko-KR" altLang="en-US" dirty="0" smtClean="0"/>
              <a:t> </a:t>
            </a:r>
            <a:r>
              <a:rPr lang="ko-KR" altLang="en-US" dirty="0"/>
              <a:t>하기 전에 유사한 변수들을 변경 및 제거 하기 위해 </a:t>
            </a:r>
            <a:r>
              <a:rPr lang="ko-KR" altLang="en-US" dirty="0" smtClean="0"/>
              <a:t>다변량분석을 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통해 </a:t>
            </a:r>
            <a:r>
              <a:rPr lang="ko-KR" altLang="en-US" dirty="0" err="1" smtClean="0"/>
              <a:t>변수끼리의</a:t>
            </a:r>
            <a:r>
              <a:rPr lang="ko-KR" altLang="en-US" dirty="0" smtClean="0"/>
              <a:t> 관계도 분석하였다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ko-KR" altLang="en-US" dirty="0" smtClean="0"/>
              <a:t>단</a:t>
            </a:r>
            <a:r>
              <a:rPr lang="en-US" altLang="ko-KR" dirty="0" smtClean="0"/>
              <a:t>, PCA</a:t>
            </a:r>
            <a:r>
              <a:rPr lang="ko-KR" altLang="en-US" dirty="0" smtClean="0"/>
              <a:t>는 </a:t>
            </a:r>
            <a:r>
              <a:rPr lang="ko-KR" altLang="en-US" dirty="0"/>
              <a:t>설명변수 해석이 힘들 것으로 예상되기 때문에 </a:t>
            </a:r>
            <a:r>
              <a:rPr lang="ko-KR" altLang="en-US" dirty="0" smtClean="0"/>
              <a:t>사용하지 않았다</a:t>
            </a:r>
            <a:r>
              <a:rPr lang="en-US" altLang="ko-KR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86608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312160" y="2884656"/>
            <a:ext cx="55676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dirty="0" smtClean="0"/>
              <a:t>감사합니다</a:t>
            </a:r>
            <a:r>
              <a:rPr lang="en-US" altLang="ko-KR" sz="6000" dirty="0" smtClean="0"/>
              <a:t>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79120" y="4876016"/>
            <a:ext cx="106984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/>
              <a:t>Phone : 010-4901-1028</a:t>
            </a:r>
          </a:p>
          <a:p>
            <a:r>
              <a:rPr lang="en-US" altLang="ko-KR" sz="2400" dirty="0" smtClean="0"/>
              <a:t>Email : gusgh1510@naver.com</a:t>
            </a:r>
          </a:p>
        </p:txBody>
      </p:sp>
    </p:spTree>
    <p:extLst>
      <p:ext uri="{BB962C8B-B14F-4D97-AF65-F5344CB8AC3E}">
        <p14:creationId xmlns:p14="http://schemas.microsoft.com/office/powerpoint/2010/main" val="1008430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18159" y="683768"/>
            <a:ext cx="10908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GENHLTH(</a:t>
            </a:r>
            <a:r>
              <a:rPr lang="ko-KR" altLang="en-US" dirty="0" smtClean="0"/>
              <a:t>건강상태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478302"/>
              </p:ext>
            </p:extLst>
          </p:nvPr>
        </p:nvGraphicFramePr>
        <p:xfrm>
          <a:off x="597917" y="1186884"/>
          <a:ext cx="10749276" cy="10076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3929">
                  <a:extLst>
                    <a:ext uri="{9D8B030D-6E8A-4147-A177-3AD203B41FA5}">
                      <a16:colId xmlns:a16="http://schemas.microsoft.com/office/drawing/2014/main" val="1863749097"/>
                    </a:ext>
                  </a:extLst>
                </a:gridCol>
                <a:gridCol w="1403621">
                  <a:extLst>
                    <a:ext uri="{9D8B030D-6E8A-4147-A177-3AD203B41FA5}">
                      <a16:colId xmlns:a16="http://schemas.microsoft.com/office/drawing/2014/main" val="2058395924"/>
                    </a:ext>
                  </a:extLst>
                </a:gridCol>
                <a:gridCol w="1403621">
                  <a:extLst>
                    <a:ext uri="{9D8B030D-6E8A-4147-A177-3AD203B41FA5}">
                      <a16:colId xmlns:a16="http://schemas.microsoft.com/office/drawing/2014/main" val="2578777015"/>
                    </a:ext>
                  </a:extLst>
                </a:gridCol>
                <a:gridCol w="1403621">
                  <a:extLst>
                    <a:ext uri="{9D8B030D-6E8A-4147-A177-3AD203B41FA5}">
                      <a16:colId xmlns:a16="http://schemas.microsoft.com/office/drawing/2014/main" val="968125280"/>
                    </a:ext>
                  </a:extLst>
                </a:gridCol>
                <a:gridCol w="1403621">
                  <a:extLst>
                    <a:ext uri="{9D8B030D-6E8A-4147-A177-3AD203B41FA5}">
                      <a16:colId xmlns:a16="http://schemas.microsoft.com/office/drawing/2014/main" val="3812206916"/>
                    </a:ext>
                  </a:extLst>
                </a:gridCol>
                <a:gridCol w="1403621">
                  <a:extLst>
                    <a:ext uri="{9D8B030D-6E8A-4147-A177-3AD203B41FA5}">
                      <a16:colId xmlns:a16="http://schemas.microsoft.com/office/drawing/2014/main" val="3366656197"/>
                    </a:ext>
                  </a:extLst>
                </a:gridCol>
                <a:gridCol w="1403621">
                  <a:extLst>
                    <a:ext uri="{9D8B030D-6E8A-4147-A177-3AD203B41FA5}">
                      <a16:colId xmlns:a16="http://schemas.microsoft.com/office/drawing/2014/main" val="4099919181"/>
                    </a:ext>
                  </a:extLst>
                </a:gridCol>
                <a:gridCol w="1403621">
                  <a:extLst>
                    <a:ext uri="{9D8B030D-6E8A-4147-A177-3AD203B41FA5}">
                      <a16:colId xmlns:a16="http://schemas.microsoft.com/office/drawing/2014/main" val="2897452979"/>
                    </a:ext>
                  </a:extLst>
                </a:gridCol>
              </a:tblGrid>
              <a:tr h="367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Value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3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4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5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7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9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38919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Label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Excellent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Very Good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Good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Fair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Poor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Don’t know</a:t>
                      </a:r>
                    </a:p>
                    <a:p>
                      <a:pPr algn="ctr" latinLnBrk="1"/>
                      <a:r>
                        <a:rPr lang="en-US" altLang="ko-KR" dirty="0" smtClean="0"/>
                        <a:t>/Not Sure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Refused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26433527"/>
                  </a:ext>
                </a:extLst>
              </a:tr>
            </a:tbl>
          </a:graphicData>
        </a:graphic>
      </p:graphicFrame>
      <p:sp>
        <p:nvSpPr>
          <p:cNvPr id="12" name="직사각형 11"/>
          <p:cNvSpPr/>
          <p:nvPr/>
        </p:nvSpPr>
        <p:spPr>
          <a:xfrm>
            <a:off x="1260144" y="2874843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err="1" smtClean="0"/>
              <a:t>기초통계량</a:t>
            </a:r>
            <a:endParaRPr lang="en-US" altLang="ko-KR" dirty="0" smtClean="0"/>
          </a:p>
        </p:txBody>
      </p: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500879"/>
              </p:ext>
            </p:extLst>
          </p:nvPr>
        </p:nvGraphicFramePr>
        <p:xfrm>
          <a:off x="1260144" y="3339919"/>
          <a:ext cx="9744738" cy="293116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392105">
                  <a:extLst>
                    <a:ext uri="{9D8B030D-6E8A-4147-A177-3AD203B41FA5}">
                      <a16:colId xmlns:a16="http://schemas.microsoft.com/office/drawing/2014/main" val="2880931764"/>
                    </a:ext>
                  </a:extLst>
                </a:gridCol>
                <a:gridCol w="232018">
                  <a:extLst>
                    <a:ext uri="{9D8B030D-6E8A-4147-A177-3AD203B41FA5}">
                      <a16:colId xmlns:a16="http://schemas.microsoft.com/office/drawing/2014/main" val="1511681656"/>
                    </a:ext>
                  </a:extLst>
                </a:gridCol>
                <a:gridCol w="1160088">
                  <a:extLst>
                    <a:ext uri="{9D8B030D-6E8A-4147-A177-3AD203B41FA5}">
                      <a16:colId xmlns:a16="http://schemas.microsoft.com/office/drawing/2014/main" val="3494760735"/>
                    </a:ext>
                  </a:extLst>
                </a:gridCol>
                <a:gridCol w="464035">
                  <a:extLst>
                    <a:ext uri="{9D8B030D-6E8A-4147-A177-3AD203B41FA5}">
                      <a16:colId xmlns:a16="http://schemas.microsoft.com/office/drawing/2014/main" val="3572915123"/>
                    </a:ext>
                  </a:extLst>
                </a:gridCol>
                <a:gridCol w="928070">
                  <a:extLst>
                    <a:ext uri="{9D8B030D-6E8A-4147-A177-3AD203B41FA5}">
                      <a16:colId xmlns:a16="http://schemas.microsoft.com/office/drawing/2014/main" val="1903230797"/>
                    </a:ext>
                  </a:extLst>
                </a:gridCol>
                <a:gridCol w="696053">
                  <a:extLst>
                    <a:ext uri="{9D8B030D-6E8A-4147-A177-3AD203B41FA5}">
                      <a16:colId xmlns:a16="http://schemas.microsoft.com/office/drawing/2014/main" val="1466052551"/>
                    </a:ext>
                  </a:extLst>
                </a:gridCol>
                <a:gridCol w="696053">
                  <a:extLst>
                    <a:ext uri="{9D8B030D-6E8A-4147-A177-3AD203B41FA5}">
                      <a16:colId xmlns:a16="http://schemas.microsoft.com/office/drawing/2014/main" val="2433270721"/>
                    </a:ext>
                  </a:extLst>
                </a:gridCol>
                <a:gridCol w="928070">
                  <a:extLst>
                    <a:ext uri="{9D8B030D-6E8A-4147-A177-3AD203B41FA5}">
                      <a16:colId xmlns:a16="http://schemas.microsoft.com/office/drawing/2014/main" val="446568260"/>
                    </a:ext>
                  </a:extLst>
                </a:gridCol>
                <a:gridCol w="464035">
                  <a:extLst>
                    <a:ext uri="{9D8B030D-6E8A-4147-A177-3AD203B41FA5}">
                      <a16:colId xmlns:a16="http://schemas.microsoft.com/office/drawing/2014/main" val="1247976441"/>
                    </a:ext>
                  </a:extLst>
                </a:gridCol>
                <a:gridCol w="1160088">
                  <a:extLst>
                    <a:ext uri="{9D8B030D-6E8A-4147-A177-3AD203B41FA5}">
                      <a16:colId xmlns:a16="http://schemas.microsoft.com/office/drawing/2014/main" val="3226742143"/>
                    </a:ext>
                  </a:extLst>
                </a:gridCol>
                <a:gridCol w="232018">
                  <a:extLst>
                    <a:ext uri="{9D8B030D-6E8A-4147-A177-3AD203B41FA5}">
                      <a16:colId xmlns:a16="http://schemas.microsoft.com/office/drawing/2014/main" val="678891939"/>
                    </a:ext>
                  </a:extLst>
                </a:gridCol>
                <a:gridCol w="1392105">
                  <a:extLst>
                    <a:ext uri="{9D8B030D-6E8A-4147-A177-3AD203B41FA5}">
                      <a16:colId xmlns:a16="http://schemas.microsoft.com/office/drawing/2014/main" val="2584250365"/>
                    </a:ext>
                  </a:extLst>
                </a:gridCol>
              </a:tblGrid>
              <a:tr h="370840">
                <a:tc gridSpan="12"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 smtClean="0"/>
                        <a:t>데이터 타입</a:t>
                      </a:r>
                      <a:endParaRPr lang="ko-KR" altLang="en-US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8515528"/>
                  </a:ext>
                </a:extLst>
              </a:tr>
              <a:tr h="182880">
                <a:tc gridSpan="6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Numeric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범주형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7827425"/>
                  </a:ext>
                </a:extLst>
              </a:tr>
              <a:tr h="303953">
                <a:tc gridSpan="12"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 smtClean="0"/>
                        <a:t>데이터 빈도</a:t>
                      </a:r>
                      <a:endParaRPr lang="ko-KR" altLang="en-US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6070083"/>
                  </a:ext>
                </a:extLst>
              </a:tr>
              <a:tr h="2421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3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4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5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7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9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0452217"/>
                  </a:ext>
                </a:extLst>
              </a:tr>
              <a:tr h="1803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443,849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826,804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762,169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335,605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137,573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4,215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3,416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4804055"/>
                  </a:ext>
                </a:extLst>
              </a:tr>
              <a:tr h="182880">
                <a:tc gridSpan="1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="0" dirty="0" smtClean="0"/>
                        <a:t>데이터 빈도</a:t>
                      </a: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2466051"/>
                  </a:ext>
                </a:extLst>
              </a:tr>
              <a:tr h="18288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Min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1st Qu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Median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Mean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3rd Qu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Max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9775344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1.000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2.000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2.000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2.576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3.000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9.000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7134258"/>
                  </a:ext>
                </a:extLst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518159" y="218692"/>
            <a:ext cx="5477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3. </a:t>
            </a:r>
            <a:r>
              <a:rPr lang="ko-KR" altLang="en-US" b="1" dirty="0" smtClean="0"/>
              <a:t>탐색적 데이터 분석 </a:t>
            </a:r>
            <a:r>
              <a:rPr lang="en-US" altLang="ko-KR" b="1" dirty="0" smtClean="0"/>
              <a:t>- </a:t>
            </a:r>
            <a:r>
              <a:rPr lang="ko-KR" altLang="en-US" b="1" dirty="0" smtClean="0"/>
              <a:t>설명변수</a:t>
            </a:r>
            <a:endParaRPr lang="en-US" altLang="ko-KR" b="1" dirty="0" smtClean="0"/>
          </a:p>
        </p:txBody>
      </p:sp>
    </p:spTree>
    <p:extLst>
      <p:ext uri="{BB962C8B-B14F-4D97-AF65-F5344CB8AC3E}">
        <p14:creationId xmlns:p14="http://schemas.microsoft.com/office/powerpoint/2010/main" val="2647958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3086" y="2989612"/>
            <a:ext cx="3911843" cy="34164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18159" y="683768"/>
            <a:ext cx="10908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GENHLTH(</a:t>
            </a:r>
            <a:r>
              <a:rPr lang="ko-KR" altLang="en-US" dirty="0" smtClean="0"/>
              <a:t>건강상태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2850774"/>
              </p:ext>
            </p:extLst>
          </p:nvPr>
        </p:nvGraphicFramePr>
        <p:xfrm>
          <a:off x="597917" y="1186884"/>
          <a:ext cx="10749276" cy="10076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3929">
                  <a:extLst>
                    <a:ext uri="{9D8B030D-6E8A-4147-A177-3AD203B41FA5}">
                      <a16:colId xmlns:a16="http://schemas.microsoft.com/office/drawing/2014/main" val="1863749097"/>
                    </a:ext>
                  </a:extLst>
                </a:gridCol>
                <a:gridCol w="1403621">
                  <a:extLst>
                    <a:ext uri="{9D8B030D-6E8A-4147-A177-3AD203B41FA5}">
                      <a16:colId xmlns:a16="http://schemas.microsoft.com/office/drawing/2014/main" val="2058395924"/>
                    </a:ext>
                  </a:extLst>
                </a:gridCol>
                <a:gridCol w="1403621">
                  <a:extLst>
                    <a:ext uri="{9D8B030D-6E8A-4147-A177-3AD203B41FA5}">
                      <a16:colId xmlns:a16="http://schemas.microsoft.com/office/drawing/2014/main" val="2578777015"/>
                    </a:ext>
                  </a:extLst>
                </a:gridCol>
                <a:gridCol w="1403621">
                  <a:extLst>
                    <a:ext uri="{9D8B030D-6E8A-4147-A177-3AD203B41FA5}">
                      <a16:colId xmlns:a16="http://schemas.microsoft.com/office/drawing/2014/main" val="968125280"/>
                    </a:ext>
                  </a:extLst>
                </a:gridCol>
                <a:gridCol w="1403621">
                  <a:extLst>
                    <a:ext uri="{9D8B030D-6E8A-4147-A177-3AD203B41FA5}">
                      <a16:colId xmlns:a16="http://schemas.microsoft.com/office/drawing/2014/main" val="3812206916"/>
                    </a:ext>
                  </a:extLst>
                </a:gridCol>
                <a:gridCol w="1403621">
                  <a:extLst>
                    <a:ext uri="{9D8B030D-6E8A-4147-A177-3AD203B41FA5}">
                      <a16:colId xmlns:a16="http://schemas.microsoft.com/office/drawing/2014/main" val="3366656197"/>
                    </a:ext>
                  </a:extLst>
                </a:gridCol>
                <a:gridCol w="1403621">
                  <a:extLst>
                    <a:ext uri="{9D8B030D-6E8A-4147-A177-3AD203B41FA5}">
                      <a16:colId xmlns:a16="http://schemas.microsoft.com/office/drawing/2014/main" val="4099919181"/>
                    </a:ext>
                  </a:extLst>
                </a:gridCol>
                <a:gridCol w="1403621">
                  <a:extLst>
                    <a:ext uri="{9D8B030D-6E8A-4147-A177-3AD203B41FA5}">
                      <a16:colId xmlns:a16="http://schemas.microsoft.com/office/drawing/2014/main" val="2897452979"/>
                    </a:ext>
                  </a:extLst>
                </a:gridCol>
              </a:tblGrid>
              <a:tr h="367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Value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3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4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5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7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9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38919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Label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Excellent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Very Good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Good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Fair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Poor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Don’t know</a:t>
                      </a:r>
                    </a:p>
                    <a:p>
                      <a:pPr algn="ctr" latinLnBrk="1"/>
                      <a:r>
                        <a:rPr lang="en-US" altLang="ko-KR" dirty="0" smtClean="0"/>
                        <a:t>/Not Sure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Refused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26433527"/>
                  </a:ext>
                </a:extLst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8501310" y="6311846"/>
            <a:ext cx="12153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Bar graph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1260144" y="2874843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/>
              <a:t>시각화</a:t>
            </a:r>
            <a:endParaRPr lang="en-US" altLang="ko-KR" dirty="0" smtClean="0"/>
          </a:p>
        </p:txBody>
      </p:sp>
      <p:sp>
        <p:nvSpPr>
          <p:cNvPr id="13" name="TextBox 12"/>
          <p:cNvSpPr txBox="1"/>
          <p:nvPr/>
        </p:nvSpPr>
        <p:spPr>
          <a:xfrm>
            <a:off x="518159" y="218692"/>
            <a:ext cx="5477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3. </a:t>
            </a:r>
            <a:r>
              <a:rPr lang="ko-KR" altLang="en-US" b="1" dirty="0" smtClean="0"/>
              <a:t>탐색적 데이터 분석 </a:t>
            </a:r>
            <a:r>
              <a:rPr lang="en-US" altLang="ko-KR" b="1" dirty="0" smtClean="0"/>
              <a:t>- </a:t>
            </a:r>
            <a:r>
              <a:rPr lang="ko-KR" altLang="en-US" b="1" dirty="0" smtClean="0"/>
              <a:t>설명변수</a:t>
            </a:r>
            <a:endParaRPr lang="en-US" altLang="ko-KR" b="1" dirty="0" smtClean="0"/>
          </a:p>
        </p:txBody>
      </p:sp>
    </p:spTree>
    <p:extLst>
      <p:ext uri="{BB962C8B-B14F-4D97-AF65-F5344CB8AC3E}">
        <p14:creationId xmlns:p14="http://schemas.microsoft.com/office/powerpoint/2010/main" val="2066896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518159" y="683768"/>
            <a:ext cx="10908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PHYSHLTH(</a:t>
            </a:r>
            <a:r>
              <a:rPr lang="ko-KR" altLang="en-US" dirty="0"/>
              <a:t>지난 </a:t>
            </a:r>
            <a:r>
              <a:rPr lang="en-US" altLang="ko-KR" dirty="0"/>
              <a:t>30</a:t>
            </a:r>
            <a:r>
              <a:rPr lang="ko-KR" altLang="en-US" dirty="0"/>
              <a:t>일간의 </a:t>
            </a:r>
            <a:r>
              <a:rPr lang="ko-KR" altLang="en-US" dirty="0" smtClean="0"/>
              <a:t>육체적인 건강상태가 좋지 않은 일 수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7931064"/>
              </p:ext>
            </p:extLst>
          </p:nvPr>
        </p:nvGraphicFramePr>
        <p:xfrm>
          <a:off x="518157" y="1186884"/>
          <a:ext cx="10810243" cy="10076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7283">
                  <a:extLst>
                    <a:ext uri="{9D8B030D-6E8A-4147-A177-3AD203B41FA5}">
                      <a16:colId xmlns:a16="http://schemas.microsoft.com/office/drawing/2014/main" val="1863749097"/>
                    </a:ext>
                  </a:extLst>
                </a:gridCol>
                <a:gridCol w="2428240">
                  <a:extLst>
                    <a:ext uri="{9D8B030D-6E8A-4147-A177-3AD203B41FA5}">
                      <a16:colId xmlns:a16="http://schemas.microsoft.com/office/drawing/2014/main" val="2058395924"/>
                    </a:ext>
                  </a:extLst>
                </a:gridCol>
                <a:gridCol w="2428240">
                  <a:extLst>
                    <a:ext uri="{9D8B030D-6E8A-4147-A177-3AD203B41FA5}">
                      <a16:colId xmlns:a16="http://schemas.microsoft.com/office/drawing/2014/main" val="2578777015"/>
                    </a:ext>
                  </a:extLst>
                </a:gridCol>
                <a:gridCol w="2428240">
                  <a:extLst>
                    <a:ext uri="{9D8B030D-6E8A-4147-A177-3AD203B41FA5}">
                      <a16:colId xmlns:a16="http://schemas.microsoft.com/office/drawing/2014/main" val="968125280"/>
                    </a:ext>
                  </a:extLst>
                </a:gridCol>
                <a:gridCol w="2428240">
                  <a:extLst>
                    <a:ext uri="{9D8B030D-6E8A-4147-A177-3AD203B41FA5}">
                      <a16:colId xmlns:a16="http://schemas.microsoft.com/office/drawing/2014/main" val="2897452979"/>
                    </a:ext>
                  </a:extLst>
                </a:gridCol>
              </a:tblGrid>
              <a:tr h="367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Value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1-30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88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77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99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38919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Label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Number of days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None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Don’t know</a:t>
                      </a:r>
                    </a:p>
                    <a:p>
                      <a:pPr algn="ctr" latinLnBrk="1"/>
                      <a:r>
                        <a:rPr lang="en-US" altLang="ko-KR" dirty="0" smtClean="0"/>
                        <a:t>/Not Sure</a:t>
                      </a:r>
                      <a:endParaRPr lang="ko-KR" altLang="en-US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Refused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26433527"/>
                  </a:ext>
                </a:extLst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1260144" y="2874843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err="1" smtClean="0"/>
              <a:t>기초통계량</a:t>
            </a:r>
            <a:endParaRPr lang="en-US" altLang="ko-KR" dirty="0" smtClean="0"/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3133407"/>
              </p:ext>
            </p:extLst>
          </p:nvPr>
        </p:nvGraphicFramePr>
        <p:xfrm>
          <a:off x="1260144" y="3339919"/>
          <a:ext cx="9744740" cy="293116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624123">
                  <a:extLst>
                    <a:ext uri="{9D8B030D-6E8A-4147-A177-3AD203B41FA5}">
                      <a16:colId xmlns:a16="http://schemas.microsoft.com/office/drawing/2014/main" val="2880931764"/>
                    </a:ext>
                  </a:extLst>
                </a:gridCol>
                <a:gridCol w="812062">
                  <a:extLst>
                    <a:ext uri="{9D8B030D-6E8A-4147-A177-3AD203B41FA5}">
                      <a16:colId xmlns:a16="http://schemas.microsoft.com/office/drawing/2014/main" val="3494760735"/>
                    </a:ext>
                  </a:extLst>
                </a:gridCol>
                <a:gridCol w="812062">
                  <a:extLst>
                    <a:ext uri="{9D8B030D-6E8A-4147-A177-3AD203B41FA5}">
                      <a16:colId xmlns:a16="http://schemas.microsoft.com/office/drawing/2014/main" val="2448000916"/>
                    </a:ext>
                  </a:extLst>
                </a:gridCol>
                <a:gridCol w="1624123">
                  <a:extLst>
                    <a:ext uri="{9D8B030D-6E8A-4147-A177-3AD203B41FA5}">
                      <a16:colId xmlns:a16="http://schemas.microsoft.com/office/drawing/2014/main" val="1903230797"/>
                    </a:ext>
                  </a:extLst>
                </a:gridCol>
                <a:gridCol w="1624123">
                  <a:extLst>
                    <a:ext uri="{9D8B030D-6E8A-4147-A177-3AD203B41FA5}">
                      <a16:colId xmlns:a16="http://schemas.microsoft.com/office/drawing/2014/main" val="2433270721"/>
                    </a:ext>
                  </a:extLst>
                </a:gridCol>
                <a:gridCol w="812062">
                  <a:extLst>
                    <a:ext uri="{9D8B030D-6E8A-4147-A177-3AD203B41FA5}">
                      <a16:colId xmlns:a16="http://schemas.microsoft.com/office/drawing/2014/main" val="1247976441"/>
                    </a:ext>
                  </a:extLst>
                </a:gridCol>
                <a:gridCol w="812062">
                  <a:extLst>
                    <a:ext uri="{9D8B030D-6E8A-4147-A177-3AD203B41FA5}">
                      <a16:colId xmlns:a16="http://schemas.microsoft.com/office/drawing/2014/main" val="4254128222"/>
                    </a:ext>
                  </a:extLst>
                </a:gridCol>
                <a:gridCol w="1624123">
                  <a:extLst>
                    <a:ext uri="{9D8B030D-6E8A-4147-A177-3AD203B41FA5}">
                      <a16:colId xmlns:a16="http://schemas.microsoft.com/office/drawing/2014/main" val="678891939"/>
                    </a:ext>
                  </a:extLst>
                </a:gridCol>
              </a:tblGrid>
              <a:tr h="370840">
                <a:tc gridSpan="8"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 smtClean="0"/>
                        <a:t>데이터 타입</a:t>
                      </a:r>
                      <a:endParaRPr lang="ko-KR" altLang="en-US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8515528"/>
                  </a:ext>
                </a:extLst>
              </a:tr>
              <a:tr h="182880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Numeric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범주형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7827425"/>
                  </a:ext>
                </a:extLst>
              </a:tr>
              <a:tr h="303953">
                <a:tc gridSpan="8"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 smtClean="0"/>
                        <a:t>데이터 빈도</a:t>
                      </a:r>
                      <a:endParaRPr lang="ko-KR" altLang="en-US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6070083"/>
                  </a:ext>
                </a:extLst>
              </a:tr>
              <a:tr h="24214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1-30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88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77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99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0452217"/>
                  </a:ext>
                </a:extLst>
              </a:tr>
              <a:tr h="1803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ffectLst/>
                        </a:rPr>
                        <a:t>903,948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ffectLst/>
                        </a:rPr>
                        <a:t>1,559,737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39,780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10,106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4804055"/>
                  </a:ext>
                </a:extLst>
              </a:tr>
              <a:tr h="182880">
                <a:tc gridSpan="8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="0" dirty="0" smtClean="0"/>
                        <a:t>데이터 빈도</a:t>
                      </a: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246605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Min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1st Qu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Median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Mean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3rd Qu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Max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977534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1.00</a:t>
                      </a:r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15.00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88.00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60.46</a:t>
                      </a:r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88.00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99.00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7134258"/>
                  </a:ext>
                </a:extLst>
              </a:tr>
            </a:tbl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518159" y="218692"/>
            <a:ext cx="5477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3. </a:t>
            </a:r>
            <a:r>
              <a:rPr lang="ko-KR" altLang="en-US" b="1" dirty="0" smtClean="0"/>
              <a:t>탐색적 데이터 분석 </a:t>
            </a:r>
            <a:r>
              <a:rPr lang="en-US" altLang="ko-KR" b="1" dirty="0" smtClean="0"/>
              <a:t>- </a:t>
            </a:r>
            <a:r>
              <a:rPr lang="ko-KR" altLang="en-US" b="1" dirty="0" smtClean="0"/>
              <a:t>설명변수</a:t>
            </a:r>
            <a:endParaRPr lang="en-US" altLang="ko-KR" b="1" dirty="0" smtClean="0"/>
          </a:p>
        </p:txBody>
      </p:sp>
    </p:spTree>
    <p:extLst>
      <p:ext uri="{BB962C8B-B14F-4D97-AF65-F5344CB8AC3E}">
        <p14:creationId xmlns:p14="http://schemas.microsoft.com/office/powerpoint/2010/main" val="1064233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9756" y="3018869"/>
            <a:ext cx="3911842" cy="34164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18159" y="683768"/>
            <a:ext cx="10908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PHYSHLTH(</a:t>
            </a:r>
            <a:r>
              <a:rPr lang="ko-KR" altLang="en-US" dirty="0"/>
              <a:t>지난 </a:t>
            </a:r>
            <a:r>
              <a:rPr lang="en-US" altLang="ko-KR" dirty="0"/>
              <a:t>30</a:t>
            </a:r>
            <a:r>
              <a:rPr lang="ko-KR" altLang="en-US" dirty="0"/>
              <a:t>일간의 </a:t>
            </a:r>
            <a:r>
              <a:rPr lang="ko-KR" altLang="en-US" dirty="0" smtClean="0"/>
              <a:t>육체적인 건강상태가 좋지 않은 일 수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7082214"/>
              </p:ext>
            </p:extLst>
          </p:nvPr>
        </p:nvGraphicFramePr>
        <p:xfrm>
          <a:off x="518157" y="1186884"/>
          <a:ext cx="10810243" cy="10076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7283">
                  <a:extLst>
                    <a:ext uri="{9D8B030D-6E8A-4147-A177-3AD203B41FA5}">
                      <a16:colId xmlns:a16="http://schemas.microsoft.com/office/drawing/2014/main" val="1863749097"/>
                    </a:ext>
                  </a:extLst>
                </a:gridCol>
                <a:gridCol w="2428240">
                  <a:extLst>
                    <a:ext uri="{9D8B030D-6E8A-4147-A177-3AD203B41FA5}">
                      <a16:colId xmlns:a16="http://schemas.microsoft.com/office/drawing/2014/main" val="2058395924"/>
                    </a:ext>
                  </a:extLst>
                </a:gridCol>
                <a:gridCol w="2428240">
                  <a:extLst>
                    <a:ext uri="{9D8B030D-6E8A-4147-A177-3AD203B41FA5}">
                      <a16:colId xmlns:a16="http://schemas.microsoft.com/office/drawing/2014/main" val="2578777015"/>
                    </a:ext>
                  </a:extLst>
                </a:gridCol>
                <a:gridCol w="2428240">
                  <a:extLst>
                    <a:ext uri="{9D8B030D-6E8A-4147-A177-3AD203B41FA5}">
                      <a16:colId xmlns:a16="http://schemas.microsoft.com/office/drawing/2014/main" val="968125280"/>
                    </a:ext>
                  </a:extLst>
                </a:gridCol>
                <a:gridCol w="2428240">
                  <a:extLst>
                    <a:ext uri="{9D8B030D-6E8A-4147-A177-3AD203B41FA5}">
                      <a16:colId xmlns:a16="http://schemas.microsoft.com/office/drawing/2014/main" val="2897452979"/>
                    </a:ext>
                  </a:extLst>
                </a:gridCol>
              </a:tblGrid>
              <a:tr h="367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Value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1-30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88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77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99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38919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Label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Number of days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None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Don’t know</a:t>
                      </a:r>
                    </a:p>
                    <a:p>
                      <a:pPr algn="ctr" latinLnBrk="1"/>
                      <a:r>
                        <a:rPr lang="en-US" altLang="ko-KR" dirty="0" smtClean="0"/>
                        <a:t>/Not Sure</a:t>
                      </a:r>
                      <a:endParaRPr lang="ko-KR" altLang="en-US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Refused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26433527"/>
                  </a:ext>
                </a:extLst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8501310" y="6311846"/>
            <a:ext cx="12153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Bar graph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1260144" y="2874843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/>
              <a:t>시각화</a:t>
            </a:r>
            <a:endParaRPr lang="en-US" altLang="ko-KR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518159" y="218692"/>
            <a:ext cx="5477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3. </a:t>
            </a:r>
            <a:r>
              <a:rPr lang="ko-KR" altLang="en-US" b="1" dirty="0" smtClean="0"/>
              <a:t>탐색적 데이터 분석 </a:t>
            </a:r>
            <a:r>
              <a:rPr lang="en-US" altLang="ko-KR" b="1" dirty="0" smtClean="0"/>
              <a:t>- </a:t>
            </a:r>
            <a:r>
              <a:rPr lang="ko-KR" altLang="en-US" b="1" dirty="0" smtClean="0"/>
              <a:t>설명변수</a:t>
            </a:r>
            <a:endParaRPr lang="en-US" altLang="ko-KR" b="1" dirty="0" smtClean="0"/>
          </a:p>
        </p:txBody>
      </p:sp>
    </p:spTree>
    <p:extLst>
      <p:ext uri="{BB962C8B-B14F-4D97-AF65-F5344CB8AC3E}">
        <p14:creationId xmlns:p14="http://schemas.microsoft.com/office/powerpoint/2010/main" val="2560317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518159" y="683768"/>
            <a:ext cx="10908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MENTHLTH(</a:t>
            </a:r>
            <a:r>
              <a:rPr lang="ko-KR" altLang="en-US" dirty="0"/>
              <a:t>지난 </a:t>
            </a:r>
            <a:r>
              <a:rPr lang="en-US" altLang="ko-KR" dirty="0"/>
              <a:t>30</a:t>
            </a:r>
            <a:r>
              <a:rPr lang="ko-KR" altLang="en-US" dirty="0"/>
              <a:t>일간의 </a:t>
            </a:r>
            <a:r>
              <a:rPr lang="ko-KR" altLang="en-US" dirty="0" smtClean="0"/>
              <a:t>정신적인 건강상태가 좋지 않은 일 수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graphicFrame>
        <p:nvGraphicFramePr>
          <p:cNvPr id="10" name="표 9"/>
          <p:cNvGraphicFramePr>
            <a:graphicFrameLocks noGrp="1"/>
          </p:cNvGraphicFramePr>
          <p:nvPr/>
        </p:nvGraphicFramePr>
        <p:xfrm>
          <a:off x="518157" y="1186884"/>
          <a:ext cx="10810243" cy="10076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7283">
                  <a:extLst>
                    <a:ext uri="{9D8B030D-6E8A-4147-A177-3AD203B41FA5}">
                      <a16:colId xmlns:a16="http://schemas.microsoft.com/office/drawing/2014/main" val="1863749097"/>
                    </a:ext>
                  </a:extLst>
                </a:gridCol>
                <a:gridCol w="2428240">
                  <a:extLst>
                    <a:ext uri="{9D8B030D-6E8A-4147-A177-3AD203B41FA5}">
                      <a16:colId xmlns:a16="http://schemas.microsoft.com/office/drawing/2014/main" val="2058395924"/>
                    </a:ext>
                  </a:extLst>
                </a:gridCol>
                <a:gridCol w="2428240">
                  <a:extLst>
                    <a:ext uri="{9D8B030D-6E8A-4147-A177-3AD203B41FA5}">
                      <a16:colId xmlns:a16="http://schemas.microsoft.com/office/drawing/2014/main" val="2578777015"/>
                    </a:ext>
                  </a:extLst>
                </a:gridCol>
                <a:gridCol w="2428240">
                  <a:extLst>
                    <a:ext uri="{9D8B030D-6E8A-4147-A177-3AD203B41FA5}">
                      <a16:colId xmlns:a16="http://schemas.microsoft.com/office/drawing/2014/main" val="968125280"/>
                    </a:ext>
                  </a:extLst>
                </a:gridCol>
                <a:gridCol w="2428240">
                  <a:extLst>
                    <a:ext uri="{9D8B030D-6E8A-4147-A177-3AD203B41FA5}">
                      <a16:colId xmlns:a16="http://schemas.microsoft.com/office/drawing/2014/main" val="2897452979"/>
                    </a:ext>
                  </a:extLst>
                </a:gridCol>
              </a:tblGrid>
              <a:tr h="367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Value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1-30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88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77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99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38919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Label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Number of days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None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Don’t know</a:t>
                      </a:r>
                    </a:p>
                    <a:p>
                      <a:pPr algn="ctr" latinLnBrk="1"/>
                      <a:r>
                        <a:rPr lang="en-US" altLang="ko-KR" dirty="0" smtClean="0"/>
                        <a:t>/Not Sure</a:t>
                      </a:r>
                      <a:endParaRPr lang="ko-KR" altLang="en-US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Refused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26433527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1260144" y="2874843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err="1" smtClean="0"/>
              <a:t>기초통계량</a:t>
            </a:r>
            <a:endParaRPr lang="en-US" altLang="ko-KR" dirty="0" smtClean="0"/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4291521"/>
              </p:ext>
            </p:extLst>
          </p:nvPr>
        </p:nvGraphicFramePr>
        <p:xfrm>
          <a:off x="1260144" y="3339919"/>
          <a:ext cx="9744740" cy="293116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624123">
                  <a:extLst>
                    <a:ext uri="{9D8B030D-6E8A-4147-A177-3AD203B41FA5}">
                      <a16:colId xmlns:a16="http://schemas.microsoft.com/office/drawing/2014/main" val="2880931764"/>
                    </a:ext>
                  </a:extLst>
                </a:gridCol>
                <a:gridCol w="812062">
                  <a:extLst>
                    <a:ext uri="{9D8B030D-6E8A-4147-A177-3AD203B41FA5}">
                      <a16:colId xmlns:a16="http://schemas.microsoft.com/office/drawing/2014/main" val="3494760735"/>
                    </a:ext>
                  </a:extLst>
                </a:gridCol>
                <a:gridCol w="812062">
                  <a:extLst>
                    <a:ext uri="{9D8B030D-6E8A-4147-A177-3AD203B41FA5}">
                      <a16:colId xmlns:a16="http://schemas.microsoft.com/office/drawing/2014/main" val="2448000916"/>
                    </a:ext>
                  </a:extLst>
                </a:gridCol>
                <a:gridCol w="1624123">
                  <a:extLst>
                    <a:ext uri="{9D8B030D-6E8A-4147-A177-3AD203B41FA5}">
                      <a16:colId xmlns:a16="http://schemas.microsoft.com/office/drawing/2014/main" val="1903230797"/>
                    </a:ext>
                  </a:extLst>
                </a:gridCol>
                <a:gridCol w="1624123">
                  <a:extLst>
                    <a:ext uri="{9D8B030D-6E8A-4147-A177-3AD203B41FA5}">
                      <a16:colId xmlns:a16="http://schemas.microsoft.com/office/drawing/2014/main" val="2433270721"/>
                    </a:ext>
                  </a:extLst>
                </a:gridCol>
                <a:gridCol w="812062">
                  <a:extLst>
                    <a:ext uri="{9D8B030D-6E8A-4147-A177-3AD203B41FA5}">
                      <a16:colId xmlns:a16="http://schemas.microsoft.com/office/drawing/2014/main" val="1247976441"/>
                    </a:ext>
                  </a:extLst>
                </a:gridCol>
                <a:gridCol w="812062">
                  <a:extLst>
                    <a:ext uri="{9D8B030D-6E8A-4147-A177-3AD203B41FA5}">
                      <a16:colId xmlns:a16="http://schemas.microsoft.com/office/drawing/2014/main" val="4254128222"/>
                    </a:ext>
                  </a:extLst>
                </a:gridCol>
                <a:gridCol w="1624123">
                  <a:extLst>
                    <a:ext uri="{9D8B030D-6E8A-4147-A177-3AD203B41FA5}">
                      <a16:colId xmlns:a16="http://schemas.microsoft.com/office/drawing/2014/main" val="678891939"/>
                    </a:ext>
                  </a:extLst>
                </a:gridCol>
              </a:tblGrid>
              <a:tr h="370840">
                <a:tc gridSpan="8"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 smtClean="0"/>
                        <a:t>데이터 타입</a:t>
                      </a:r>
                      <a:endParaRPr lang="ko-KR" altLang="en-US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8515528"/>
                  </a:ext>
                </a:extLst>
              </a:tr>
              <a:tr h="182880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Numeric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범주형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7827425"/>
                  </a:ext>
                </a:extLst>
              </a:tr>
              <a:tr h="303953">
                <a:tc gridSpan="8"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 smtClean="0"/>
                        <a:t>데이터 빈도</a:t>
                      </a:r>
                      <a:endParaRPr lang="ko-KR" altLang="en-US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6070083"/>
                  </a:ext>
                </a:extLst>
              </a:tr>
              <a:tr h="24214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1-30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88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77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99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0452217"/>
                  </a:ext>
                </a:extLst>
              </a:tr>
              <a:tr h="1803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ffectLst/>
                        </a:rPr>
                        <a:t>775,748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ffectLst/>
                        </a:rPr>
                        <a:t>1,698,898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ffectLst/>
                        </a:rPr>
                        <a:t>28,764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ffectLst/>
                        </a:rPr>
                        <a:t>10,221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4804055"/>
                  </a:ext>
                </a:extLst>
              </a:tr>
              <a:tr h="182880">
                <a:tc gridSpan="8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="0" dirty="0" smtClean="0"/>
                        <a:t>데이터 빈도</a:t>
                      </a: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246605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Min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1st Qu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Median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Mean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3rd Qu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Max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977534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ffectLst/>
                        </a:rPr>
                        <a:t>1.00</a:t>
                      </a:r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ffectLst/>
                        </a:rPr>
                        <a:t>25.00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ffectLst/>
                        </a:rPr>
                        <a:t>88.00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ffectLst/>
                        </a:rPr>
                        <a:t>64.11</a:t>
                      </a:r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88.00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99.00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7134258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518159" y="218692"/>
            <a:ext cx="5477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3. </a:t>
            </a:r>
            <a:r>
              <a:rPr lang="ko-KR" altLang="en-US" b="1" dirty="0" smtClean="0"/>
              <a:t>탐색적 데이터 분석 </a:t>
            </a:r>
            <a:r>
              <a:rPr lang="en-US" altLang="ko-KR" b="1" dirty="0" smtClean="0"/>
              <a:t>- </a:t>
            </a:r>
            <a:r>
              <a:rPr lang="ko-KR" altLang="en-US" b="1" dirty="0" smtClean="0"/>
              <a:t>설명변수</a:t>
            </a:r>
            <a:endParaRPr lang="en-US" altLang="ko-KR" b="1" dirty="0" smtClean="0"/>
          </a:p>
        </p:txBody>
      </p:sp>
    </p:spTree>
    <p:extLst>
      <p:ext uri="{BB962C8B-B14F-4D97-AF65-F5344CB8AC3E}">
        <p14:creationId xmlns:p14="http://schemas.microsoft.com/office/powerpoint/2010/main" val="1311763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89304" y="1088136"/>
            <a:ext cx="5477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목차</a:t>
            </a:r>
            <a:endParaRPr lang="en-US" altLang="ko-KR" b="1" dirty="0" smtClean="0"/>
          </a:p>
        </p:txBody>
      </p:sp>
      <p:sp>
        <p:nvSpPr>
          <p:cNvPr id="3" name="TextBox 2"/>
          <p:cNvSpPr txBox="1"/>
          <p:nvPr/>
        </p:nvSpPr>
        <p:spPr>
          <a:xfrm>
            <a:off x="1417320" y="2066544"/>
            <a:ext cx="810158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 smtClean="0"/>
              <a:t>데이터 소개와 이해</a:t>
            </a:r>
            <a:endParaRPr lang="en-US" altLang="ko-KR" dirty="0" smtClean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 smtClean="0"/>
              <a:t>분석 목적 및 방향</a:t>
            </a:r>
            <a:endParaRPr lang="en-US" altLang="ko-KR" dirty="0" smtClean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 smtClean="0"/>
              <a:t>탐색적 데이터 분석</a:t>
            </a:r>
            <a:endParaRPr lang="en-US" altLang="ko-KR" dirty="0" smtClean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 smtClean="0"/>
              <a:t>데이터 </a:t>
            </a:r>
            <a:r>
              <a:rPr lang="ko-KR" altLang="en-US" dirty="0" err="1" smtClean="0"/>
              <a:t>마이닝</a:t>
            </a:r>
            <a:endParaRPr lang="en-US" altLang="ko-KR" dirty="0" smtClean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 smtClean="0"/>
              <a:t>성능평가</a:t>
            </a:r>
            <a:endParaRPr lang="en-US" altLang="ko-KR" dirty="0" smtClean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 smtClean="0"/>
              <a:t>결론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52919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518159" y="683768"/>
            <a:ext cx="10908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MENTHLTH(</a:t>
            </a:r>
            <a:r>
              <a:rPr lang="ko-KR" altLang="en-US" dirty="0"/>
              <a:t>지난 </a:t>
            </a:r>
            <a:r>
              <a:rPr lang="en-US" altLang="ko-KR" dirty="0"/>
              <a:t>30</a:t>
            </a:r>
            <a:r>
              <a:rPr lang="ko-KR" altLang="en-US" dirty="0"/>
              <a:t>일간의 </a:t>
            </a:r>
            <a:r>
              <a:rPr lang="ko-KR" altLang="en-US" dirty="0" smtClean="0"/>
              <a:t>정신적인 건강상태가 좋지 않은 일 수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graphicFrame>
        <p:nvGraphicFramePr>
          <p:cNvPr id="10" name="표 9"/>
          <p:cNvGraphicFramePr>
            <a:graphicFrameLocks noGrp="1"/>
          </p:cNvGraphicFramePr>
          <p:nvPr/>
        </p:nvGraphicFramePr>
        <p:xfrm>
          <a:off x="518157" y="1186884"/>
          <a:ext cx="10810243" cy="10076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7283">
                  <a:extLst>
                    <a:ext uri="{9D8B030D-6E8A-4147-A177-3AD203B41FA5}">
                      <a16:colId xmlns:a16="http://schemas.microsoft.com/office/drawing/2014/main" val="1863749097"/>
                    </a:ext>
                  </a:extLst>
                </a:gridCol>
                <a:gridCol w="2428240">
                  <a:extLst>
                    <a:ext uri="{9D8B030D-6E8A-4147-A177-3AD203B41FA5}">
                      <a16:colId xmlns:a16="http://schemas.microsoft.com/office/drawing/2014/main" val="2058395924"/>
                    </a:ext>
                  </a:extLst>
                </a:gridCol>
                <a:gridCol w="2428240">
                  <a:extLst>
                    <a:ext uri="{9D8B030D-6E8A-4147-A177-3AD203B41FA5}">
                      <a16:colId xmlns:a16="http://schemas.microsoft.com/office/drawing/2014/main" val="2578777015"/>
                    </a:ext>
                  </a:extLst>
                </a:gridCol>
                <a:gridCol w="2428240">
                  <a:extLst>
                    <a:ext uri="{9D8B030D-6E8A-4147-A177-3AD203B41FA5}">
                      <a16:colId xmlns:a16="http://schemas.microsoft.com/office/drawing/2014/main" val="968125280"/>
                    </a:ext>
                  </a:extLst>
                </a:gridCol>
                <a:gridCol w="2428240">
                  <a:extLst>
                    <a:ext uri="{9D8B030D-6E8A-4147-A177-3AD203B41FA5}">
                      <a16:colId xmlns:a16="http://schemas.microsoft.com/office/drawing/2014/main" val="2897452979"/>
                    </a:ext>
                  </a:extLst>
                </a:gridCol>
              </a:tblGrid>
              <a:tr h="367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Value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1-30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88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77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99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38919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Label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Number of days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None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Don’t know</a:t>
                      </a:r>
                    </a:p>
                    <a:p>
                      <a:pPr algn="ctr" latinLnBrk="1"/>
                      <a:r>
                        <a:rPr lang="en-US" altLang="ko-KR" dirty="0" smtClean="0"/>
                        <a:t>/Not Sure</a:t>
                      </a:r>
                      <a:endParaRPr lang="ko-KR" altLang="en-US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Refused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26433527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1605" y="3007206"/>
            <a:ext cx="3911843" cy="341640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8501310" y="6311846"/>
            <a:ext cx="12153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Bar graph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1260144" y="2874843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/>
              <a:t>시각화</a:t>
            </a:r>
            <a:endParaRPr lang="en-US" altLang="ko-KR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518159" y="218692"/>
            <a:ext cx="5477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3. </a:t>
            </a:r>
            <a:r>
              <a:rPr lang="ko-KR" altLang="en-US" b="1" dirty="0" smtClean="0"/>
              <a:t>탐색적 데이터 분석 </a:t>
            </a:r>
            <a:r>
              <a:rPr lang="en-US" altLang="ko-KR" b="1" dirty="0" smtClean="0"/>
              <a:t>- </a:t>
            </a:r>
            <a:r>
              <a:rPr lang="ko-KR" altLang="en-US" b="1" dirty="0" smtClean="0"/>
              <a:t>설명변수</a:t>
            </a:r>
            <a:endParaRPr lang="en-US" altLang="ko-KR" b="1" dirty="0" smtClean="0"/>
          </a:p>
        </p:txBody>
      </p:sp>
    </p:spTree>
    <p:extLst>
      <p:ext uri="{BB962C8B-B14F-4D97-AF65-F5344CB8AC3E}">
        <p14:creationId xmlns:p14="http://schemas.microsoft.com/office/powerpoint/2010/main" val="1289301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518159" y="683768"/>
            <a:ext cx="10908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HLTHPLN1</a:t>
            </a:r>
            <a:r>
              <a:rPr lang="en-US" altLang="ko-KR" dirty="0" smtClean="0"/>
              <a:t>(</a:t>
            </a:r>
            <a:r>
              <a:rPr lang="ko-KR" altLang="en-US" dirty="0" smtClean="0"/>
              <a:t>건강보험 혜택을 받을 수 있는 지에 대한 여부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3944446"/>
              </p:ext>
            </p:extLst>
          </p:nvPr>
        </p:nvGraphicFramePr>
        <p:xfrm>
          <a:off x="518157" y="1186884"/>
          <a:ext cx="10810243" cy="10076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7283">
                  <a:extLst>
                    <a:ext uri="{9D8B030D-6E8A-4147-A177-3AD203B41FA5}">
                      <a16:colId xmlns:a16="http://schemas.microsoft.com/office/drawing/2014/main" val="1863749097"/>
                    </a:ext>
                  </a:extLst>
                </a:gridCol>
                <a:gridCol w="2428240">
                  <a:extLst>
                    <a:ext uri="{9D8B030D-6E8A-4147-A177-3AD203B41FA5}">
                      <a16:colId xmlns:a16="http://schemas.microsoft.com/office/drawing/2014/main" val="2058395924"/>
                    </a:ext>
                  </a:extLst>
                </a:gridCol>
                <a:gridCol w="2428240">
                  <a:extLst>
                    <a:ext uri="{9D8B030D-6E8A-4147-A177-3AD203B41FA5}">
                      <a16:colId xmlns:a16="http://schemas.microsoft.com/office/drawing/2014/main" val="2578777015"/>
                    </a:ext>
                  </a:extLst>
                </a:gridCol>
                <a:gridCol w="2428240">
                  <a:extLst>
                    <a:ext uri="{9D8B030D-6E8A-4147-A177-3AD203B41FA5}">
                      <a16:colId xmlns:a16="http://schemas.microsoft.com/office/drawing/2014/main" val="968125280"/>
                    </a:ext>
                  </a:extLst>
                </a:gridCol>
                <a:gridCol w="2428240">
                  <a:extLst>
                    <a:ext uri="{9D8B030D-6E8A-4147-A177-3AD203B41FA5}">
                      <a16:colId xmlns:a16="http://schemas.microsoft.com/office/drawing/2014/main" val="2897452979"/>
                    </a:ext>
                  </a:extLst>
                </a:gridCol>
              </a:tblGrid>
              <a:tr h="367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Value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7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9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38919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Label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Yes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No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Don’t know</a:t>
                      </a:r>
                    </a:p>
                    <a:p>
                      <a:pPr algn="ctr" latinLnBrk="1"/>
                      <a:r>
                        <a:rPr lang="en-US" altLang="ko-KR" dirty="0" smtClean="0"/>
                        <a:t>/Not Sure</a:t>
                      </a:r>
                      <a:endParaRPr lang="ko-KR" altLang="en-US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Refused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26433527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1260144" y="2874843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err="1" smtClean="0"/>
              <a:t>기초통계량</a:t>
            </a:r>
            <a:endParaRPr lang="en-US" altLang="ko-KR" dirty="0" smtClean="0"/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3884310"/>
              </p:ext>
            </p:extLst>
          </p:nvPr>
        </p:nvGraphicFramePr>
        <p:xfrm>
          <a:off x="1260144" y="3339919"/>
          <a:ext cx="9744740" cy="293116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624123">
                  <a:extLst>
                    <a:ext uri="{9D8B030D-6E8A-4147-A177-3AD203B41FA5}">
                      <a16:colId xmlns:a16="http://schemas.microsoft.com/office/drawing/2014/main" val="2880931764"/>
                    </a:ext>
                  </a:extLst>
                </a:gridCol>
                <a:gridCol w="812062">
                  <a:extLst>
                    <a:ext uri="{9D8B030D-6E8A-4147-A177-3AD203B41FA5}">
                      <a16:colId xmlns:a16="http://schemas.microsoft.com/office/drawing/2014/main" val="3494760735"/>
                    </a:ext>
                  </a:extLst>
                </a:gridCol>
                <a:gridCol w="812062">
                  <a:extLst>
                    <a:ext uri="{9D8B030D-6E8A-4147-A177-3AD203B41FA5}">
                      <a16:colId xmlns:a16="http://schemas.microsoft.com/office/drawing/2014/main" val="2448000916"/>
                    </a:ext>
                  </a:extLst>
                </a:gridCol>
                <a:gridCol w="1624123">
                  <a:extLst>
                    <a:ext uri="{9D8B030D-6E8A-4147-A177-3AD203B41FA5}">
                      <a16:colId xmlns:a16="http://schemas.microsoft.com/office/drawing/2014/main" val="1903230797"/>
                    </a:ext>
                  </a:extLst>
                </a:gridCol>
                <a:gridCol w="1624123">
                  <a:extLst>
                    <a:ext uri="{9D8B030D-6E8A-4147-A177-3AD203B41FA5}">
                      <a16:colId xmlns:a16="http://schemas.microsoft.com/office/drawing/2014/main" val="2433270721"/>
                    </a:ext>
                  </a:extLst>
                </a:gridCol>
                <a:gridCol w="812062">
                  <a:extLst>
                    <a:ext uri="{9D8B030D-6E8A-4147-A177-3AD203B41FA5}">
                      <a16:colId xmlns:a16="http://schemas.microsoft.com/office/drawing/2014/main" val="1247976441"/>
                    </a:ext>
                  </a:extLst>
                </a:gridCol>
                <a:gridCol w="812062">
                  <a:extLst>
                    <a:ext uri="{9D8B030D-6E8A-4147-A177-3AD203B41FA5}">
                      <a16:colId xmlns:a16="http://schemas.microsoft.com/office/drawing/2014/main" val="4254128222"/>
                    </a:ext>
                  </a:extLst>
                </a:gridCol>
                <a:gridCol w="1624123">
                  <a:extLst>
                    <a:ext uri="{9D8B030D-6E8A-4147-A177-3AD203B41FA5}">
                      <a16:colId xmlns:a16="http://schemas.microsoft.com/office/drawing/2014/main" val="678891939"/>
                    </a:ext>
                  </a:extLst>
                </a:gridCol>
              </a:tblGrid>
              <a:tr h="370840">
                <a:tc gridSpan="8"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 smtClean="0"/>
                        <a:t>데이터 타입</a:t>
                      </a:r>
                      <a:endParaRPr lang="ko-KR" altLang="en-US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8515528"/>
                  </a:ext>
                </a:extLst>
              </a:tr>
              <a:tr h="182880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Numeric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범주형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7827425"/>
                  </a:ext>
                </a:extLst>
              </a:tr>
              <a:tr h="303953">
                <a:tc gridSpan="8"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 smtClean="0"/>
                        <a:t>데이터 빈도</a:t>
                      </a:r>
                      <a:endParaRPr lang="ko-KR" altLang="en-US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6070083"/>
                  </a:ext>
                </a:extLst>
              </a:tr>
              <a:tr h="24214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7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9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0452217"/>
                  </a:ext>
                </a:extLst>
              </a:tr>
              <a:tr h="1803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ffectLst/>
                        </a:rPr>
                        <a:t>2279713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ffectLst/>
                        </a:rPr>
                        <a:t>226419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ffectLst/>
                        </a:rPr>
                        <a:t>4652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ffectLst/>
                        </a:rPr>
                        <a:t>2847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4804055"/>
                  </a:ext>
                </a:extLst>
              </a:tr>
              <a:tr h="182880">
                <a:tc gridSpan="8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="0" dirty="0" smtClean="0"/>
                        <a:t>데이터 빈도</a:t>
                      </a: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246605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Min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1st Qu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Median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Mean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3rd Qu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Max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977534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1.00</a:t>
                      </a:r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1.00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1.00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1.11</a:t>
                      </a:r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1.00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9.00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7134258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518159" y="218692"/>
            <a:ext cx="5477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3. </a:t>
            </a:r>
            <a:r>
              <a:rPr lang="ko-KR" altLang="en-US" b="1" dirty="0" smtClean="0"/>
              <a:t>탐색적 데이터 분석 </a:t>
            </a:r>
            <a:r>
              <a:rPr lang="en-US" altLang="ko-KR" b="1" dirty="0" smtClean="0"/>
              <a:t>- </a:t>
            </a:r>
            <a:r>
              <a:rPr lang="ko-KR" altLang="en-US" b="1" dirty="0" smtClean="0"/>
              <a:t>설명변수</a:t>
            </a:r>
            <a:endParaRPr lang="en-US" altLang="ko-KR" b="1" dirty="0" smtClean="0"/>
          </a:p>
        </p:txBody>
      </p:sp>
    </p:spTree>
    <p:extLst>
      <p:ext uri="{BB962C8B-B14F-4D97-AF65-F5344CB8AC3E}">
        <p14:creationId xmlns:p14="http://schemas.microsoft.com/office/powerpoint/2010/main" val="1399002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518159" y="683768"/>
            <a:ext cx="10908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HLTHPLN1</a:t>
            </a:r>
            <a:r>
              <a:rPr lang="en-US" altLang="ko-KR" dirty="0" smtClean="0"/>
              <a:t>(</a:t>
            </a:r>
            <a:r>
              <a:rPr lang="ko-KR" altLang="en-US" dirty="0" smtClean="0"/>
              <a:t>건강보험 혜택을 받을 수 있는 지에 대한 여부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/>
          </p:nvPr>
        </p:nvGraphicFramePr>
        <p:xfrm>
          <a:off x="518157" y="1186884"/>
          <a:ext cx="10810243" cy="10076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7283">
                  <a:extLst>
                    <a:ext uri="{9D8B030D-6E8A-4147-A177-3AD203B41FA5}">
                      <a16:colId xmlns:a16="http://schemas.microsoft.com/office/drawing/2014/main" val="1863749097"/>
                    </a:ext>
                  </a:extLst>
                </a:gridCol>
                <a:gridCol w="2428240">
                  <a:extLst>
                    <a:ext uri="{9D8B030D-6E8A-4147-A177-3AD203B41FA5}">
                      <a16:colId xmlns:a16="http://schemas.microsoft.com/office/drawing/2014/main" val="2058395924"/>
                    </a:ext>
                  </a:extLst>
                </a:gridCol>
                <a:gridCol w="2428240">
                  <a:extLst>
                    <a:ext uri="{9D8B030D-6E8A-4147-A177-3AD203B41FA5}">
                      <a16:colId xmlns:a16="http://schemas.microsoft.com/office/drawing/2014/main" val="2578777015"/>
                    </a:ext>
                  </a:extLst>
                </a:gridCol>
                <a:gridCol w="2428240">
                  <a:extLst>
                    <a:ext uri="{9D8B030D-6E8A-4147-A177-3AD203B41FA5}">
                      <a16:colId xmlns:a16="http://schemas.microsoft.com/office/drawing/2014/main" val="968125280"/>
                    </a:ext>
                  </a:extLst>
                </a:gridCol>
                <a:gridCol w="2428240">
                  <a:extLst>
                    <a:ext uri="{9D8B030D-6E8A-4147-A177-3AD203B41FA5}">
                      <a16:colId xmlns:a16="http://schemas.microsoft.com/office/drawing/2014/main" val="2897452979"/>
                    </a:ext>
                  </a:extLst>
                </a:gridCol>
              </a:tblGrid>
              <a:tr h="367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Value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7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9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38919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Label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Yes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No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Don’t know</a:t>
                      </a:r>
                    </a:p>
                    <a:p>
                      <a:pPr algn="ctr" latinLnBrk="1"/>
                      <a:r>
                        <a:rPr lang="en-US" altLang="ko-KR" dirty="0" smtClean="0"/>
                        <a:t>/Not Sure</a:t>
                      </a:r>
                      <a:endParaRPr lang="ko-KR" altLang="en-US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Refused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26433527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0207" y="3007206"/>
            <a:ext cx="3911842" cy="341640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8501310" y="6311846"/>
            <a:ext cx="12153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Bar graph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1260144" y="2874843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/>
              <a:t>시각화</a:t>
            </a:r>
            <a:endParaRPr lang="en-US" altLang="ko-KR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518159" y="218692"/>
            <a:ext cx="5477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3. </a:t>
            </a:r>
            <a:r>
              <a:rPr lang="ko-KR" altLang="en-US" b="1" dirty="0" smtClean="0"/>
              <a:t>탐색적 데이터 분석 </a:t>
            </a:r>
            <a:r>
              <a:rPr lang="en-US" altLang="ko-KR" b="1" dirty="0" smtClean="0"/>
              <a:t>- </a:t>
            </a:r>
            <a:r>
              <a:rPr lang="ko-KR" altLang="en-US" b="1" dirty="0" smtClean="0"/>
              <a:t>설명변수</a:t>
            </a:r>
            <a:endParaRPr lang="en-US" altLang="ko-KR" b="1" dirty="0" smtClean="0"/>
          </a:p>
        </p:txBody>
      </p:sp>
    </p:spTree>
    <p:extLst>
      <p:ext uri="{BB962C8B-B14F-4D97-AF65-F5344CB8AC3E}">
        <p14:creationId xmlns:p14="http://schemas.microsoft.com/office/powerpoint/2010/main" val="3409255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18159" y="683768"/>
            <a:ext cx="10908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PERSDOC2(</a:t>
            </a:r>
            <a:r>
              <a:rPr lang="ko-KR" altLang="en-US" dirty="0" smtClean="0"/>
              <a:t>개인 의사 혹은 건강 관리 제공자로 생각하는 사람이 있는지에 대한 여부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3490057"/>
              </p:ext>
            </p:extLst>
          </p:nvPr>
        </p:nvGraphicFramePr>
        <p:xfrm>
          <a:off x="518157" y="1186884"/>
          <a:ext cx="10810243" cy="10076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7283">
                  <a:extLst>
                    <a:ext uri="{9D8B030D-6E8A-4147-A177-3AD203B41FA5}">
                      <a16:colId xmlns:a16="http://schemas.microsoft.com/office/drawing/2014/main" val="1863749097"/>
                    </a:ext>
                  </a:extLst>
                </a:gridCol>
                <a:gridCol w="1942592">
                  <a:extLst>
                    <a:ext uri="{9D8B030D-6E8A-4147-A177-3AD203B41FA5}">
                      <a16:colId xmlns:a16="http://schemas.microsoft.com/office/drawing/2014/main" val="2058395924"/>
                    </a:ext>
                  </a:extLst>
                </a:gridCol>
                <a:gridCol w="1942592">
                  <a:extLst>
                    <a:ext uri="{9D8B030D-6E8A-4147-A177-3AD203B41FA5}">
                      <a16:colId xmlns:a16="http://schemas.microsoft.com/office/drawing/2014/main" val="2578777015"/>
                    </a:ext>
                  </a:extLst>
                </a:gridCol>
                <a:gridCol w="1942592">
                  <a:extLst>
                    <a:ext uri="{9D8B030D-6E8A-4147-A177-3AD203B41FA5}">
                      <a16:colId xmlns:a16="http://schemas.microsoft.com/office/drawing/2014/main" val="968125280"/>
                    </a:ext>
                  </a:extLst>
                </a:gridCol>
                <a:gridCol w="1942592">
                  <a:extLst>
                    <a:ext uri="{9D8B030D-6E8A-4147-A177-3AD203B41FA5}">
                      <a16:colId xmlns:a16="http://schemas.microsoft.com/office/drawing/2014/main" val="2897452979"/>
                    </a:ext>
                  </a:extLst>
                </a:gridCol>
                <a:gridCol w="1942592">
                  <a:extLst>
                    <a:ext uri="{9D8B030D-6E8A-4147-A177-3AD203B41FA5}">
                      <a16:colId xmlns:a16="http://schemas.microsoft.com/office/drawing/2014/main" val="398968224"/>
                    </a:ext>
                  </a:extLst>
                </a:gridCol>
              </a:tblGrid>
              <a:tr h="367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/>
                        <a:t>Value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/>
                        <a:t>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/>
                        <a:t>2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3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7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9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38919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/>
                        <a:t>Label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Yes, only</a:t>
                      </a:r>
                      <a:r>
                        <a:rPr lang="en-US" altLang="ko-KR" baseline="0" dirty="0" smtClean="0"/>
                        <a:t> one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/>
                        <a:t>More than one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Don’t know</a:t>
                      </a:r>
                    </a:p>
                    <a:p>
                      <a:pPr algn="ctr" latinLnBrk="1"/>
                      <a:r>
                        <a:rPr lang="en-US" altLang="ko-KR" dirty="0" smtClean="0"/>
                        <a:t>/Not Sure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Refused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26433527"/>
                  </a:ext>
                </a:extLst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1260144" y="2874843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err="1" smtClean="0"/>
              <a:t>기초통계량</a:t>
            </a:r>
            <a:endParaRPr lang="en-US" altLang="ko-KR" dirty="0" smtClean="0"/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4341686"/>
              </p:ext>
            </p:extLst>
          </p:nvPr>
        </p:nvGraphicFramePr>
        <p:xfrm>
          <a:off x="1260144" y="3339919"/>
          <a:ext cx="9744740" cy="293116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624123">
                  <a:extLst>
                    <a:ext uri="{9D8B030D-6E8A-4147-A177-3AD203B41FA5}">
                      <a16:colId xmlns:a16="http://schemas.microsoft.com/office/drawing/2014/main" val="2880931764"/>
                    </a:ext>
                  </a:extLst>
                </a:gridCol>
                <a:gridCol w="324825">
                  <a:extLst>
                    <a:ext uri="{9D8B030D-6E8A-4147-A177-3AD203B41FA5}">
                      <a16:colId xmlns:a16="http://schemas.microsoft.com/office/drawing/2014/main" val="3494760735"/>
                    </a:ext>
                  </a:extLst>
                </a:gridCol>
                <a:gridCol w="1299299">
                  <a:extLst>
                    <a:ext uri="{9D8B030D-6E8A-4147-A177-3AD203B41FA5}">
                      <a16:colId xmlns:a16="http://schemas.microsoft.com/office/drawing/2014/main" val="1896352420"/>
                    </a:ext>
                  </a:extLst>
                </a:gridCol>
                <a:gridCol w="649649">
                  <a:extLst>
                    <a:ext uri="{9D8B030D-6E8A-4147-A177-3AD203B41FA5}">
                      <a16:colId xmlns:a16="http://schemas.microsoft.com/office/drawing/2014/main" val="1903230797"/>
                    </a:ext>
                  </a:extLst>
                </a:gridCol>
                <a:gridCol w="974474">
                  <a:extLst>
                    <a:ext uri="{9D8B030D-6E8A-4147-A177-3AD203B41FA5}">
                      <a16:colId xmlns:a16="http://schemas.microsoft.com/office/drawing/2014/main" val="3180923205"/>
                    </a:ext>
                  </a:extLst>
                </a:gridCol>
                <a:gridCol w="974474">
                  <a:extLst>
                    <a:ext uri="{9D8B030D-6E8A-4147-A177-3AD203B41FA5}">
                      <a16:colId xmlns:a16="http://schemas.microsoft.com/office/drawing/2014/main" val="2433270721"/>
                    </a:ext>
                  </a:extLst>
                </a:gridCol>
                <a:gridCol w="649649">
                  <a:extLst>
                    <a:ext uri="{9D8B030D-6E8A-4147-A177-3AD203B41FA5}">
                      <a16:colId xmlns:a16="http://schemas.microsoft.com/office/drawing/2014/main" val="2631252842"/>
                    </a:ext>
                  </a:extLst>
                </a:gridCol>
                <a:gridCol w="1299299">
                  <a:extLst>
                    <a:ext uri="{9D8B030D-6E8A-4147-A177-3AD203B41FA5}">
                      <a16:colId xmlns:a16="http://schemas.microsoft.com/office/drawing/2014/main" val="1247976441"/>
                    </a:ext>
                  </a:extLst>
                </a:gridCol>
                <a:gridCol w="324825">
                  <a:extLst>
                    <a:ext uri="{9D8B030D-6E8A-4147-A177-3AD203B41FA5}">
                      <a16:colId xmlns:a16="http://schemas.microsoft.com/office/drawing/2014/main" val="3061855997"/>
                    </a:ext>
                  </a:extLst>
                </a:gridCol>
                <a:gridCol w="1624123">
                  <a:extLst>
                    <a:ext uri="{9D8B030D-6E8A-4147-A177-3AD203B41FA5}">
                      <a16:colId xmlns:a16="http://schemas.microsoft.com/office/drawing/2014/main" val="678891939"/>
                    </a:ext>
                  </a:extLst>
                </a:gridCol>
              </a:tblGrid>
              <a:tr h="370840">
                <a:tc gridSpan="10"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 smtClean="0"/>
                        <a:t>데이터 타입</a:t>
                      </a:r>
                      <a:endParaRPr lang="ko-KR" altLang="en-US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8515528"/>
                  </a:ext>
                </a:extLst>
              </a:tr>
              <a:tr h="182880"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Numeric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범주형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7827425"/>
                  </a:ext>
                </a:extLst>
              </a:tr>
              <a:tr h="303953">
                <a:tc gridSpan="10"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 smtClean="0"/>
                        <a:t>데이터 빈도</a:t>
                      </a:r>
                      <a:endParaRPr lang="ko-KR" altLang="en-US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6070083"/>
                  </a:ext>
                </a:extLst>
              </a:tr>
              <a:tr h="24214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3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7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9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0452217"/>
                  </a:ext>
                </a:extLst>
              </a:tr>
              <a:tr h="1803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ffectLst/>
                        </a:rPr>
                        <a:t>1,937,530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ffectLst/>
                        </a:rPr>
                        <a:t>202,002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ffectLst/>
                        </a:rPr>
                        <a:t>366,036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5,519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2,544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4804055"/>
                  </a:ext>
                </a:extLst>
              </a:tr>
              <a:tr h="182880">
                <a:tc gridSpan="10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="0" dirty="0" smtClean="0"/>
                        <a:t>데이터 빈도</a:t>
                      </a: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246605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Min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1st Qu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Median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Mean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3rd Qu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Max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977534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1.000</a:t>
                      </a:r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1.000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1.000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ffectLst/>
                        </a:rPr>
                        <a:t>1.393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ffectLst/>
                        </a:rPr>
                        <a:t>1.000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9.000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7134258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518159" y="218692"/>
            <a:ext cx="5477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3. </a:t>
            </a:r>
            <a:r>
              <a:rPr lang="ko-KR" altLang="en-US" b="1" dirty="0" smtClean="0"/>
              <a:t>탐색적 데이터 분석 </a:t>
            </a:r>
            <a:r>
              <a:rPr lang="en-US" altLang="ko-KR" b="1" dirty="0" smtClean="0"/>
              <a:t>- </a:t>
            </a:r>
            <a:r>
              <a:rPr lang="ko-KR" altLang="en-US" b="1" dirty="0" smtClean="0"/>
              <a:t>설명변수</a:t>
            </a:r>
            <a:endParaRPr lang="en-US" altLang="ko-KR" b="1" dirty="0" smtClean="0"/>
          </a:p>
        </p:txBody>
      </p:sp>
    </p:spTree>
    <p:extLst>
      <p:ext uri="{BB962C8B-B14F-4D97-AF65-F5344CB8AC3E}">
        <p14:creationId xmlns:p14="http://schemas.microsoft.com/office/powerpoint/2010/main" val="3944522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18159" y="683768"/>
            <a:ext cx="10908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PERSDOC2(</a:t>
            </a:r>
            <a:r>
              <a:rPr lang="ko-KR" altLang="en-US" dirty="0" smtClean="0"/>
              <a:t>개인 의사 혹은 건강 관리 제공자로 생각하는 사람이 있는지에 대한 여부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/>
          </p:nvPr>
        </p:nvGraphicFramePr>
        <p:xfrm>
          <a:off x="518157" y="1186884"/>
          <a:ext cx="10810243" cy="10076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7283">
                  <a:extLst>
                    <a:ext uri="{9D8B030D-6E8A-4147-A177-3AD203B41FA5}">
                      <a16:colId xmlns:a16="http://schemas.microsoft.com/office/drawing/2014/main" val="1863749097"/>
                    </a:ext>
                  </a:extLst>
                </a:gridCol>
                <a:gridCol w="1942592">
                  <a:extLst>
                    <a:ext uri="{9D8B030D-6E8A-4147-A177-3AD203B41FA5}">
                      <a16:colId xmlns:a16="http://schemas.microsoft.com/office/drawing/2014/main" val="2058395924"/>
                    </a:ext>
                  </a:extLst>
                </a:gridCol>
                <a:gridCol w="1942592">
                  <a:extLst>
                    <a:ext uri="{9D8B030D-6E8A-4147-A177-3AD203B41FA5}">
                      <a16:colId xmlns:a16="http://schemas.microsoft.com/office/drawing/2014/main" val="2578777015"/>
                    </a:ext>
                  </a:extLst>
                </a:gridCol>
                <a:gridCol w="1942592">
                  <a:extLst>
                    <a:ext uri="{9D8B030D-6E8A-4147-A177-3AD203B41FA5}">
                      <a16:colId xmlns:a16="http://schemas.microsoft.com/office/drawing/2014/main" val="968125280"/>
                    </a:ext>
                  </a:extLst>
                </a:gridCol>
                <a:gridCol w="1942592">
                  <a:extLst>
                    <a:ext uri="{9D8B030D-6E8A-4147-A177-3AD203B41FA5}">
                      <a16:colId xmlns:a16="http://schemas.microsoft.com/office/drawing/2014/main" val="2897452979"/>
                    </a:ext>
                  </a:extLst>
                </a:gridCol>
                <a:gridCol w="1942592">
                  <a:extLst>
                    <a:ext uri="{9D8B030D-6E8A-4147-A177-3AD203B41FA5}">
                      <a16:colId xmlns:a16="http://schemas.microsoft.com/office/drawing/2014/main" val="398968224"/>
                    </a:ext>
                  </a:extLst>
                </a:gridCol>
              </a:tblGrid>
              <a:tr h="367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/>
                        <a:t>Value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/>
                        <a:t>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/>
                        <a:t>2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3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7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9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38919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/>
                        <a:t>Label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Yes, only</a:t>
                      </a:r>
                      <a:r>
                        <a:rPr lang="en-US" altLang="ko-KR" baseline="0" dirty="0" smtClean="0"/>
                        <a:t> one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/>
                        <a:t>More than one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Don’t know</a:t>
                      </a:r>
                    </a:p>
                    <a:p>
                      <a:pPr algn="ctr" latinLnBrk="1"/>
                      <a:r>
                        <a:rPr lang="en-US" altLang="ko-KR" dirty="0" smtClean="0"/>
                        <a:t>/Not Sure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Refused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26433527"/>
                  </a:ext>
                </a:extLst>
              </a:tr>
            </a:tbl>
          </a:graphicData>
        </a:graphic>
      </p:graphicFrame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9117" y="2983280"/>
            <a:ext cx="3911842" cy="3416400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8501310" y="6311846"/>
            <a:ext cx="12153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Bar graph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1260144" y="2874843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/>
              <a:t>시각화</a:t>
            </a:r>
            <a:endParaRPr lang="en-US" altLang="ko-KR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518159" y="218692"/>
            <a:ext cx="5477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3. </a:t>
            </a:r>
            <a:r>
              <a:rPr lang="ko-KR" altLang="en-US" b="1" dirty="0" smtClean="0"/>
              <a:t>탐색적 데이터 분석 </a:t>
            </a:r>
            <a:r>
              <a:rPr lang="en-US" altLang="ko-KR" b="1" dirty="0" smtClean="0"/>
              <a:t>- </a:t>
            </a:r>
            <a:r>
              <a:rPr lang="ko-KR" altLang="en-US" b="1" dirty="0" smtClean="0"/>
              <a:t>설명변수</a:t>
            </a:r>
            <a:endParaRPr lang="en-US" altLang="ko-KR" b="1" dirty="0" smtClean="0"/>
          </a:p>
        </p:txBody>
      </p:sp>
    </p:spTree>
    <p:extLst>
      <p:ext uri="{BB962C8B-B14F-4D97-AF65-F5344CB8AC3E}">
        <p14:creationId xmlns:p14="http://schemas.microsoft.com/office/powerpoint/2010/main" val="2874129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18159" y="683768"/>
            <a:ext cx="10908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MEDCOST(</a:t>
            </a:r>
            <a:r>
              <a:rPr lang="ko-KR" altLang="en-US" dirty="0" smtClean="0"/>
              <a:t>지난 </a:t>
            </a:r>
            <a:r>
              <a:rPr lang="en-US" altLang="ko-KR" dirty="0" smtClean="0"/>
              <a:t>12</a:t>
            </a:r>
            <a:r>
              <a:rPr lang="ko-KR" altLang="en-US" dirty="0" smtClean="0"/>
              <a:t>개월 동안 의사를 만나고 싶었지만 비용때문에 그럴 수 없었던 시간에 대한 여부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6712521"/>
              </p:ext>
            </p:extLst>
          </p:nvPr>
        </p:nvGraphicFramePr>
        <p:xfrm>
          <a:off x="518157" y="1186884"/>
          <a:ext cx="10464803" cy="10076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7283">
                  <a:extLst>
                    <a:ext uri="{9D8B030D-6E8A-4147-A177-3AD203B41FA5}">
                      <a16:colId xmlns:a16="http://schemas.microsoft.com/office/drawing/2014/main" val="1863749097"/>
                    </a:ext>
                  </a:extLst>
                </a:gridCol>
                <a:gridCol w="2341880">
                  <a:extLst>
                    <a:ext uri="{9D8B030D-6E8A-4147-A177-3AD203B41FA5}">
                      <a16:colId xmlns:a16="http://schemas.microsoft.com/office/drawing/2014/main" val="2058395924"/>
                    </a:ext>
                  </a:extLst>
                </a:gridCol>
                <a:gridCol w="2341880">
                  <a:extLst>
                    <a:ext uri="{9D8B030D-6E8A-4147-A177-3AD203B41FA5}">
                      <a16:colId xmlns:a16="http://schemas.microsoft.com/office/drawing/2014/main" val="2578777015"/>
                    </a:ext>
                  </a:extLst>
                </a:gridCol>
                <a:gridCol w="2341880">
                  <a:extLst>
                    <a:ext uri="{9D8B030D-6E8A-4147-A177-3AD203B41FA5}">
                      <a16:colId xmlns:a16="http://schemas.microsoft.com/office/drawing/2014/main" val="968125280"/>
                    </a:ext>
                  </a:extLst>
                </a:gridCol>
                <a:gridCol w="2341880">
                  <a:extLst>
                    <a:ext uri="{9D8B030D-6E8A-4147-A177-3AD203B41FA5}">
                      <a16:colId xmlns:a16="http://schemas.microsoft.com/office/drawing/2014/main" val="2897452979"/>
                    </a:ext>
                  </a:extLst>
                </a:gridCol>
              </a:tblGrid>
              <a:tr h="367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/>
                        <a:t>Value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/>
                        <a:t>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/>
                        <a:t>2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7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9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38919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/>
                        <a:t>Label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Yes, only</a:t>
                      </a:r>
                      <a:r>
                        <a:rPr lang="en-US" altLang="ko-KR" baseline="0" dirty="0" smtClean="0"/>
                        <a:t> one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Don’t know</a:t>
                      </a:r>
                    </a:p>
                    <a:p>
                      <a:pPr algn="ctr" latinLnBrk="1"/>
                      <a:r>
                        <a:rPr lang="en-US" altLang="ko-KR" dirty="0" smtClean="0"/>
                        <a:t>/Not Sure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Refused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26433527"/>
                  </a:ext>
                </a:extLst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1260144" y="2874843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err="1" smtClean="0"/>
              <a:t>기초통계량</a:t>
            </a:r>
            <a:endParaRPr lang="en-US" altLang="ko-KR" dirty="0" smtClean="0"/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4480062"/>
              </p:ext>
            </p:extLst>
          </p:nvPr>
        </p:nvGraphicFramePr>
        <p:xfrm>
          <a:off x="1260144" y="3339919"/>
          <a:ext cx="9744740" cy="293116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624123">
                  <a:extLst>
                    <a:ext uri="{9D8B030D-6E8A-4147-A177-3AD203B41FA5}">
                      <a16:colId xmlns:a16="http://schemas.microsoft.com/office/drawing/2014/main" val="2880931764"/>
                    </a:ext>
                  </a:extLst>
                </a:gridCol>
                <a:gridCol w="812062">
                  <a:extLst>
                    <a:ext uri="{9D8B030D-6E8A-4147-A177-3AD203B41FA5}">
                      <a16:colId xmlns:a16="http://schemas.microsoft.com/office/drawing/2014/main" val="3494760735"/>
                    </a:ext>
                  </a:extLst>
                </a:gridCol>
                <a:gridCol w="812062">
                  <a:extLst>
                    <a:ext uri="{9D8B030D-6E8A-4147-A177-3AD203B41FA5}">
                      <a16:colId xmlns:a16="http://schemas.microsoft.com/office/drawing/2014/main" val="2448000916"/>
                    </a:ext>
                  </a:extLst>
                </a:gridCol>
                <a:gridCol w="1624123">
                  <a:extLst>
                    <a:ext uri="{9D8B030D-6E8A-4147-A177-3AD203B41FA5}">
                      <a16:colId xmlns:a16="http://schemas.microsoft.com/office/drawing/2014/main" val="1903230797"/>
                    </a:ext>
                  </a:extLst>
                </a:gridCol>
                <a:gridCol w="1624123">
                  <a:extLst>
                    <a:ext uri="{9D8B030D-6E8A-4147-A177-3AD203B41FA5}">
                      <a16:colId xmlns:a16="http://schemas.microsoft.com/office/drawing/2014/main" val="2433270721"/>
                    </a:ext>
                  </a:extLst>
                </a:gridCol>
                <a:gridCol w="812062">
                  <a:extLst>
                    <a:ext uri="{9D8B030D-6E8A-4147-A177-3AD203B41FA5}">
                      <a16:colId xmlns:a16="http://schemas.microsoft.com/office/drawing/2014/main" val="1247976441"/>
                    </a:ext>
                  </a:extLst>
                </a:gridCol>
                <a:gridCol w="812062">
                  <a:extLst>
                    <a:ext uri="{9D8B030D-6E8A-4147-A177-3AD203B41FA5}">
                      <a16:colId xmlns:a16="http://schemas.microsoft.com/office/drawing/2014/main" val="4254128222"/>
                    </a:ext>
                  </a:extLst>
                </a:gridCol>
                <a:gridCol w="1624123">
                  <a:extLst>
                    <a:ext uri="{9D8B030D-6E8A-4147-A177-3AD203B41FA5}">
                      <a16:colId xmlns:a16="http://schemas.microsoft.com/office/drawing/2014/main" val="678891939"/>
                    </a:ext>
                  </a:extLst>
                </a:gridCol>
              </a:tblGrid>
              <a:tr h="370840">
                <a:tc gridSpan="8"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 smtClean="0"/>
                        <a:t>데이터 타입</a:t>
                      </a:r>
                      <a:endParaRPr lang="ko-KR" altLang="en-US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8515528"/>
                  </a:ext>
                </a:extLst>
              </a:tr>
              <a:tr h="182880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Numeric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범주형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7827425"/>
                  </a:ext>
                </a:extLst>
              </a:tr>
              <a:tr h="303953">
                <a:tc gridSpan="8"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 smtClean="0"/>
                        <a:t>데이터 빈도</a:t>
                      </a:r>
                      <a:endParaRPr lang="ko-KR" altLang="en-US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6070083"/>
                  </a:ext>
                </a:extLst>
              </a:tr>
              <a:tr h="24214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7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9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0452217"/>
                  </a:ext>
                </a:extLst>
              </a:tr>
              <a:tr h="1803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ffectLst/>
                        </a:rPr>
                        <a:t>278579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ffectLst/>
                        </a:rPr>
                        <a:t>2229412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ffectLst/>
                        </a:rPr>
                        <a:t>4500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ffectLst/>
                        </a:rPr>
                        <a:t>1140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4804055"/>
                  </a:ext>
                </a:extLst>
              </a:tr>
              <a:tr h="182880">
                <a:tc gridSpan="8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="0" dirty="0" smtClean="0"/>
                        <a:t>데이터 빈도</a:t>
                      </a: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246605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Min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1st Qu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Median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Mean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3rd Qu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Max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977534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ffectLst/>
                        </a:rPr>
                        <a:t>1.000</a:t>
                      </a:r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ffectLst/>
                        </a:rPr>
                        <a:t>2.000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2.000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1.901</a:t>
                      </a:r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2.000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9.000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7134258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518159" y="218692"/>
            <a:ext cx="5477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3. </a:t>
            </a:r>
            <a:r>
              <a:rPr lang="ko-KR" altLang="en-US" b="1" dirty="0" smtClean="0"/>
              <a:t>탐색적 데이터 분석 </a:t>
            </a:r>
            <a:r>
              <a:rPr lang="en-US" altLang="ko-KR" b="1" dirty="0" smtClean="0"/>
              <a:t>- </a:t>
            </a:r>
            <a:r>
              <a:rPr lang="ko-KR" altLang="en-US" b="1" dirty="0" smtClean="0"/>
              <a:t>설명변수</a:t>
            </a:r>
            <a:endParaRPr lang="en-US" altLang="ko-KR" b="1" dirty="0" smtClean="0"/>
          </a:p>
        </p:txBody>
      </p:sp>
    </p:spTree>
    <p:extLst>
      <p:ext uri="{BB962C8B-B14F-4D97-AF65-F5344CB8AC3E}">
        <p14:creationId xmlns:p14="http://schemas.microsoft.com/office/powerpoint/2010/main" val="4241606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18159" y="683768"/>
            <a:ext cx="10908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MEDCOST(</a:t>
            </a:r>
            <a:r>
              <a:rPr lang="ko-KR" altLang="en-US" dirty="0" smtClean="0"/>
              <a:t>지난 </a:t>
            </a:r>
            <a:r>
              <a:rPr lang="en-US" altLang="ko-KR" dirty="0" smtClean="0"/>
              <a:t>12</a:t>
            </a:r>
            <a:r>
              <a:rPr lang="ko-KR" altLang="en-US" dirty="0" smtClean="0"/>
              <a:t>개월 동안 의사를 만나고 싶었지만 비용때문에 그럴 수 없었던 시간에 대한 여부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/>
          </p:nvPr>
        </p:nvGraphicFramePr>
        <p:xfrm>
          <a:off x="518157" y="1186884"/>
          <a:ext cx="10464803" cy="10076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7283">
                  <a:extLst>
                    <a:ext uri="{9D8B030D-6E8A-4147-A177-3AD203B41FA5}">
                      <a16:colId xmlns:a16="http://schemas.microsoft.com/office/drawing/2014/main" val="1863749097"/>
                    </a:ext>
                  </a:extLst>
                </a:gridCol>
                <a:gridCol w="2341880">
                  <a:extLst>
                    <a:ext uri="{9D8B030D-6E8A-4147-A177-3AD203B41FA5}">
                      <a16:colId xmlns:a16="http://schemas.microsoft.com/office/drawing/2014/main" val="2058395924"/>
                    </a:ext>
                  </a:extLst>
                </a:gridCol>
                <a:gridCol w="2341880">
                  <a:extLst>
                    <a:ext uri="{9D8B030D-6E8A-4147-A177-3AD203B41FA5}">
                      <a16:colId xmlns:a16="http://schemas.microsoft.com/office/drawing/2014/main" val="2578777015"/>
                    </a:ext>
                  </a:extLst>
                </a:gridCol>
                <a:gridCol w="2341880">
                  <a:extLst>
                    <a:ext uri="{9D8B030D-6E8A-4147-A177-3AD203B41FA5}">
                      <a16:colId xmlns:a16="http://schemas.microsoft.com/office/drawing/2014/main" val="968125280"/>
                    </a:ext>
                  </a:extLst>
                </a:gridCol>
                <a:gridCol w="2341880">
                  <a:extLst>
                    <a:ext uri="{9D8B030D-6E8A-4147-A177-3AD203B41FA5}">
                      <a16:colId xmlns:a16="http://schemas.microsoft.com/office/drawing/2014/main" val="2897452979"/>
                    </a:ext>
                  </a:extLst>
                </a:gridCol>
              </a:tblGrid>
              <a:tr h="367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/>
                        <a:t>Value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/>
                        <a:t>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/>
                        <a:t>2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7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9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38919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/>
                        <a:t>Label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Yes, only</a:t>
                      </a:r>
                      <a:r>
                        <a:rPr lang="en-US" altLang="ko-KR" baseline="0" dirty="0" smtClean="0"/>
                        <a:t> one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Don’t know</a:t>
                      </a:r>
                    </a:p>
                    <a:p>
                      <a:pPr algn="ctr" latinLnBrk="1"/>
                      <a:r>
                        <a:rPr lang="en-US" altLang="ko-KR" dirty="0" smtClean="0"/>
                        <a:t>/Not Sure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Refused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26433527"/>
                  </a:ext>
                </a:extLst>
              </a:tr>
            </a:tbl>
          </a:graphicData>
        </a:graphic>
      </p:graphicFrame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9757" y="2997046"/>
            <a:ext cx="3911842" cy="3416400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8501310" y="6311846"/>
            <a:ext cx="12153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Bar graph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1260144" y="2874843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/>
              <a:t>시각화</a:t>
            </a:r>
            <a:endParaRPr lang="en-US" altLang="ko-KR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518159" y="218692"/>
            <a:ext cx="5477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3. </a:t>
            </a:r>
            <a:r>
              <a:rPr lang="ko-KR" altLang="en-US" b="1" dirty="0" smtClean="0"/>
              <a:t>탐색적 데이터 분석 </a:t>
            </a:r>
            <a:r>
              <a:rPr lang="en-US" altLang="ko-KR" b="1" dirty="0" smtClean="0"/>
              <a:t>- </a:t>
            </a:r>
            <a:r>
              <a:rPr lang="ko-KR" altLang="en-US" b="1" dirty="0" smtClean="0"/>
              <a:t>설명변수</a:t>
            </a:r>
            <a:endParaRPr lang="en-US" altLang="ko-KR" b="1" dirty="0" smtClean="0"/>
          </a:p>
        </p:txBody>
      </p:sp>
    </p:spTree>
    <p:extLst>
      <p:ext uri="{BB962C8B-B14F-4D97-AF65-F5344CB8AC3E}">
        <p14:creationId xmlns:p14="http://schemas.microsoft.com/office/powerpoint/2010/main" val="518741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18159" y="683768"/>
            <a:ext cx="10908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CHECKUP1</a:t>
            </a:r>
            <a:r>
              <a:rPr lang="en-US" altLang="ko-KR" dirty="0" smtClean="0"/>
              <a:t>(</a:t>
            </a:r>
            <a:r>
              <a:rPr lang="ko-KR" altLang="en-US" dirty="0" smtClean="0"/>
              <a:t>의사에게 정기검진을 위한 마지막 방문 일자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4951882"/>
              </p:ext>
            </p:extLst>
          </p:nvPr>
        </p:nvGraphicFramePr>
        <p:xfrm>
          <a:off x="518154" y="1186884"/>
          <a:ext cx="11084565" cy="9619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6966">
                  <a:extLst>
                    <a:ext uri="{9D8B030D-6E8A-4147-A177-3AD203B41FA5}">
                      <a16:colId xmlns:a16="http://schemas.microsoft.com/office/drawing/2014/main" val="1863749097"/>
                    </a:ext>
                  </a:extLst>
                </a:gridCol>
                <a:gridCol w="1429657">
                  <a:extLst>
                    <a:ext uri="{9D8B030D-6E8A-4147-A177-3AD203B41FA5}">
                      <a16:colId xmlns:a16="http://schemas.microsoft.com/office/drawing/2014/main" val="2058395924"/>
                    </a:ext>
                  </a:extLst>
                </a:gridCol>
                <a:gridCol w="1429657">
                  <a:extLst>
                    <a:ext uri="{9D8B030D-6E8A-4147-A177-3AD203B41FA5}">
                      <a16:colId xmlns:a16="http://schemas.microsoft.com/office/drawing/2014/main" val="798854992"/>
                    </a:ext>
                  </a:extLst>
                </a:gridCol>
                <a:gridCol w="1429657">
                  <a:extLst>
                    <a:ext uri="{9D8B030D-6E8A-4147-A177-3AD203B41FA5}">
                      <a16:colId xmlns:a16="http://schemas.microsoft.com/office/drawing/2014/main" val="2578777015"/>
                    </a:ext>
                  </a:extLst>
                </a:gridCol>
                <a:gridCol w="1429657">
                  <a:extLst>
                    <a:ext uri="{9D8B030D-6E8A-4147-A177-3AD203B41FA5}">
                      <a16:colId xmlns:a16="http://schemas.microsoft.com/office/drawing/2014/main" val="2919240764"/>
                    </a:ext>
                  </a:extLst>
                </a:gridCol>
                <a:gridCol w="1429657">
                  <a:extLst>
                    <a:ext uri="{9D8B030D-6E8A-4147-A177-3AD203B41FA5}">
                      <a16:colId xmlns:a16="http://schemas.microsoft.com/office/drawing/2014/main" val="1695027366"/>
                    </a:ext>
                  </a:extLst>
                </a:gridCol>
                <a:gridCol w="1429657">
                  <a:extLst>
                    <a:ext uri="{9D8B030D-6E8A-4147-A177-3AD203B41FA5}">
                      <a16:colId xmlns:a16="http://schemas.microsoft.com/office/drawing/2014/main" val="968125280"/>
                    </a:ext>
                  </a:extLst>
                </a:gridCol>
                <a:gridCol w="1429657">
                  <a:extLst>
                    <a:ext uri="{9D8B030D-6E8A-4147-A177-3AD203B41FA5}">
                      <a16:colId xmlns:a16="http://schemas.microsoft.com/office/drawing/2014/main" val="2897452979"/>
                    </a:ext>
                  </a:extLst>
                </a:gridCol>
              </a:tblGrid>
              <a:tr h="367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Value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3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4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7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8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9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38919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Label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Within past year (anytime less than 12 months ago)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Within past 2 years (1 year but less than 2 years ago)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Within past 5 years (2 years but less than 5 years ago)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5 or more years ago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Don’t know</a:t>
                      </a:r>
                    </a:p>
                    <a:p>
                      <a:pPr algn="ctr" latinLnBrk="1"/>
                      <a:r>
                        <a:rPr lang="en-US" altLang="ko-KR" sz="1100" dirty="0" smtClean="0"/>
                        <a:t>/Not Sure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Never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Refused</a:t>
                      </a:r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26433527"/>
                  </a:ext>
                </a:extLst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1260144" y="2874843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err="1" smtClean="0"/>
              <a:t>기초통계량</a:t>
            </a:r>
            <a:endParaRPr lang="en-US" altLang="ko-KR" dirty="0" smtClean="0"/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1877182"/>
              </p:ext>
            </p:extLst>
          </p:nvPr>
        </p:nvGraphicFramePr>
        <p:xfrm>
          <a:off x="1260144" y="3339919"/>
          <a:ext cx="9744740" cy="293116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392106">
                  <a:extLst>
                    <a:ext uri="{9D8B030D-6E8A-4147-A177-3AD203B41FA5}">
                      <a16:colId xmlns:a16="http://schemas.microsoft.com/office/drawing/2014/main" val="2880931764"/>
                    </a:ext>
                  </a:extLst>
                </a:gridCol>
                <a:gridCol w="232017">
                  <a:extLst>
                    <a:ext uri="{9D8B030D-6E8A-4147-A177-3AD203B41FA5}">
                      <a16:colId xmlns:a16="http://schemas.microsoft.com/office/drawing/2014/main" val="442406113"/>
                    </a:ext>
                  </a:extLst>
                </a:gridCol>
                <a:gridCol w="1160088">
                  <a:extLst>
                    <a:ext uri="{9D8B030D-6E8A-4147-A177-3AD203B41FA5}">
                      <a16:colId xmlns:a16="http://schemas.microsoft.com/office/drawing/2014/main" val="3494760735"/>
                    </a:ext>
                  </a:extLst>
                </a:gridCol>
                <a:gridCol w="464036">
                  <a:extLst>
                    <a:ext uri="{9D8B030D-6E8A-4147-A177-3AD203B41FA5}">
                      <a16:colId xmlns:a16="http://schemas.microsoft.com/office/drawing/2014/main" val="1578288825"/>
                    </a:ext>
                  </a:extLst>
                </a:gridCol>
                <a:gridCol w="928070">
                  <a:extLst>
                    <a:ext uri="{9D8B030D-6E8A-4147-A177-3AD203B41FA5}">
                      <a16:colId xmlns:a16="http://schemas.microsoft.com/office/drawing/2014/main" val="1903230797"/>
                    </a:ext>
                  </a:extLst>
                </a:gridCol>
                <a:gridCol w="696053">
                  <a:extLst>
                    <a:ext uri="{9D8B030D-6E8A-4147-A177-3AD203B41FA5}">
                      <a16:colId xmlns:a16="http://schemas.microsoft.com/office/drawing/2014/main" val="2449217046"/>
                    </a:ext>
                  </a:extLst>
                </a:gridCol>
                <a:gridCol w="696053">
                  <a:extLst>
                    <a:ext uri="{9D8B030D-6E8A-4147-A177-3AD203B41FA5}">
                      <a16:colId xmlns:a16="http://schemas.microsoft.com/office/drawing/2014/main" val="2433270721"/>
                    </a:ext>
                  </a:extLst>
                </a:gridCol>
                <a:gridCol w="928070">
                  <a:extLst>
                    <a:ext uri="{9D8B030D-6E8A-4147-A177-3AD203B41FA5}">
                      <a16:colId xmlns:a16="http://schemas.microsoft.com/office/drawing/2014/main" val="744011460"/>
                    </a:ext>
                  </a:extLst>
                </a:gridCol>
                <a:gridCol w="464036">
                  <a:extLst>
                    <a:ext uri="{9D8B030D-6E8A-4147-A177-3AD203B41FA5}">
                      <a16:colId xmlns:a16="http://schemas.microsoft.com/office/drawing/2014/main" val="1247976441"/>
                    </a:ext>
                  </a:extLst>
                </a:gridCol>
                <a:gridCol w="1160088">
                  <a:extLst>
                    <a:ext uri="{9D8B030D-6E8A-4147-A177-3AD203B41FA5}">
                      <a16:colId xmlns:a16="http://schemas.microsoft.com/office/drawing/2014/main" val="2531620264"/>
                    </a:ext>
                  </a:extLst>
                </a:gridCol>
                <a:gridCol w="232017">
                  <a:extLst>
                    <a:ext uri="{9D8B030D-6E8A-4147-A177-3AD203B41FA5}">
                      <a16:colId xmlns:a16="http://schemas.microsoft.com/office/drawing/2014/main" val="678891939"/>
                    </a:ext>
                  </a:extLst>
                </a:gridCol>
                <a:gridCol w="1392106">
                  <a:extLst>
                    <a:ext uri="{9D8B030D-6E8A-4147-A177-3AD203B41FA5}">
                      <a16:colId xmlns:a16="http://schemas.microsoft.com/office/drawing/2014/main" val="1905430774"/>
                    </a:ext>
                  </a:extLst>
                </a:gridCol>
              </a:tblGrid>
              <a:tr h="370840">
                <a:tc gridSpan="12"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 smtClean="0"/>
                        <a:t>데이터 타입</a:t>
                      </a:r>
                      <a:endParaRPr lang="ko-KR" altLang="en-US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8515528"/>
                  </a:ext>
                </a:extLst>
              </a:tr>
              <a:tr h="182880">
                <a:tc gridSpan="6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Numeric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범주형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7827425"/>
                  </a:ext>
                </a:extLst>
              </a:tr>
              <a:tr h="303953">
                <a:tc gridSpan="12"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 smtClean="0"/>
                        <a:t>데이터 빈도</a:t>
                      </a:r>
                      <a:endParaRPr lang="ko-KR" altLang="en-US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6070083"/>
                  </a:ext>
                </a:extLst>
              </a:tr>
              <a:tr h="2421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3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4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7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8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9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0452217"/>
                  </a:ext>
                </a:extLst>
              </a:tr>
              <a:tr h="1803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ffectLst/>
                        </a:rPr>
                        <a:t>1,836,262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ffectLst/>
                        </a:rPr>
                        <a:t>291,126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ffectLst/>
                        </a:rPr>
                        <a:t>169,867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ffectLst/>
                        </a:rPr>
                        <a:t>166,025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ffectLst/>
                        </a:rPr>
                        <a:t>26,918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ffectLst/>
                        </a:rPr>
                        <a:t>21,114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ffectLst/>
                        </a:rPr>
                        <a:t>2,319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4804055"/>
                  </a:ext>
                </a:extLst>
              </a:tr>
              <a:tr h="182880">
                <a:tc gridSpan="1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="0" dirty="0" smtClean="0"/>
                        <a:t>데이터 빈도</a:t>
                      </a: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2466051"/>
                  </a:ext>
                </a:extLst>
              </a:tr>
              <a:tr h="18288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Min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1st Qu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Median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Mean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3rd Qu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Max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9775344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ffectLst/>
                        </a:rPr>
                        <a:t>1.00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ffectLst/>
                        </a:rPr>
                        <a:t>1.00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ffectLst/>
                        </a:rPr>
                        <a:t>1.00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ffectLst/>
                        </a:rPr>
                        <a:t>1.58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ffectLst/>
                        </a:rPr>
                        <a:t>2.00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ffectLst/>
                        </a:rPr>
                        <a:t>9.00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7134258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518159" y="218692"/>
            <a:ext cx="5477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3. </a:t>
            </a:r>
            <a:r>
              <a:rPr lang="ko-KR" altLang="en-US" b="1" dirty="0" smtClean="0"/>
              <a:t>탐색적 데이터 분석 </a:t>
            </a:r>
            <a:r>
              <a:rPr lang="en-US" altLang="ko-KR" b="1" dirty="0" smtClean="0"/>
              <a:t>- </a:t>
            </a:r>
            <a:r>
              <a:rPr lang="ko-KR" altLang="en-US" b="1" dirty="0" smtClean="0"/>
              <a:t>설명변수</a:t>
            </a:r>
            <a:endParaRPr lang="en-US" altLang="ko-KR" b="1" dirty="0" smtClean="0"/>
          </a:p>
        </p:txBody>
      </p:sp>
    </p:spTree>
    <p:extLst>
      <p:ext uri="{BB962C8B-B14F-4D97-AF65-F5344CB8AC3E}">
        <p14:creationId xmlns:p14="http://schemas.microsoft.com/office/powerpoint/2010/main" val="3550763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18159" y="683768"/>
            <a:ext cx="10908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CHECKUP1</a:t>
            </a:r>
            <a:r>
              <a:rPr lang="en-US" altLang="ko-KR" dirty="0" smtClean="0"/>
              <a:t>(</a:t>
            </a:r>
            <a:r>
              <a:rPr lang="ko-KR" altLang="en-US" dirty="0" smtClean="0"/>
              <a:t>의사에게 정기검진을 위한 마지막 방문 일자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/>
          </p:nvPr>
        </p:nvGraphicFramePr>
        <p:xfrm>
          <a:off x="518154" y="1186884"/>
          <a:ext cx="11084565" cy="9619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6966">
                  <a:extLst>
                    <a:ext uri="{9D8B030D-6E8A-4147-A177-3AD203B41FA5}">
                      <a16:colId xmlns:a16="http://schemas.microsoft.com/office/drawing/2014/main" val="1863749097"/>
                    </a:ext>
                  </a:extLst>
                </a:gridCol>
                <a:gridCol w="1429657">
                  <a:extLst>
                    <a:ext uri="{9D8B030D-6E8A-4147-A177-3AD203B41FA5}">
                      <a16:colId xmlns:a16="http://schemas.microsoft.com/office/drawing/2014/main" val="2058395924"/>
                    </a:ext>
                  </a:extLst>
                </a:gridCol>
                <a:gridCol w="1429657">
                  <a:extLst>
                    <a:ext uri="{9D8B030D-6E8A-4147-A177-3AD203B41FA5}">
                      <a16:colId xmlns:a16="http://schemas.microsoft.com/office/drawing/2014/main" val="798854992"/>
                    </a:ext>
                  </a:extLst>
                </a:gridCol>
                <a:gridCol w="1429657">
                  <a:extLst>
                    <a:ext uri="{9D8B030D-6E8A-4147-A177-3AD203B41FA5}">
                      <a16:colId xmlns:a16="http://schemas.microsoft.com/office/drawing/2014/main" val="2578777015"/>
                    </a:ext>
                  </a:extLst>
                </a:gridCol>
                <a:gridCol w="1429657">
                  <a:extLst>
                    <a:ext uri="{9D8B030D-6E8A-4147-A177-3AD203B41FA5}">
                      <a16:colId xmlns:a16="http://schemas.microsoft.com/office/drawing/2014/main" val="2919240764"/>
                    </a:ext>
                  </a:extLst>
                </a:gridCol>
                <a:gridCol w="1429657">
                  <a:extLst>
                    <a:ext uri="{9D8B030D-6E8A-4147-A177-3AD203B41FA5}">
                      <a16:colId xmlns:a16="http://schemas.microsoft.com/office/drawing/2014/main" val="1695027366"/>
                    </a:ext>
                  </a:extLst>
                </a:gridCol>
                <a:gridCol w="1429657">
                  <a:extLst>
                    <a:ext uri="{9D8B030D-6E8A-4147-A177-3AD203B41FA5}">
                      <a16:colId xmlns:a16="http://schemas.microsoft.com/office/drawing/2014/main" val="968125280"/>
                    </a:ext>
                  </a:extLst>
                </a:gridCol>
                <a:gridCol w="1429657">
                  <a:extLst>
                    <a:ext uri="{9D8B030D-6E8A-4147-A177-3AD203B41FA5}">
                      <a16:colId xmlns:a16="http://schemas.microsoft.com/office/drawing/2014/main" val="2897452979"/>
                    </a:ext>
                  </a:extLst>
                </a:gridCol>
              </a:tblGrid>
              <a:tr h="367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Value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3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4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7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8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9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38919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Label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Within past year (anytime less than 12 months ago)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Within past 2 years (1 year but less than 2 years ago)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Within past 5 years (2 years but less than 5 years ago)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5 or more years ago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Don’t know</a:t>
                      </a:r>
                    </a:p>
                    <a:p>
                      <a:pPr algn="ctr" latinLnBrk="1"/>
                      <a:r>
                        <a:rPr lang="en-US" altLang="ko-KR" sz="1100" dirty="0" smtClean="0"/>
                        <a:t>/Not Sure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Never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Refused</a:t>
                      </a:r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26433527"/>
                  </a:ext>
                </a:extLst>
              </a:tr>
            </a:tbl>
          </a:graphicData>
        </a:graphic>
      </p:graphicFrame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9757" y="2978584"/>
            <a:ext cx="3911842" cy="3416400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8501310" y="6311846"/>
            <a:ext cx="12153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Bar graph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1260144" y="2874843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/>
              <a:t>시각화</a:t>
            </a:r>
            <a:endParaRPr lang="en-US" altLang="ko-KR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518159" y="218692"/>
            <a:ext cx="5477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3. </a:t>
            </a:r>
            <a:r>
              <a:rPr lang="ko-KR" altLang="en-US" b="1" dirty="0" smtClean="0"/>
              <a:t>탐색적 데이터 분석 </a:t>
            </a:r>
            <a:r>
              <a:rPr lang="en-US" altLang="ko-KR" b="1" dirty="0" smtClean="0"/>
              <a:t>- </a:t>
            </a:r>
            <a:r>
              <a:rPr lang="ko-KR" altLang="en-US" b="1" dirty="0" smtClean="0"/>
              <a:t>설명변수</a:t>
            </a:r>
            <a:endParaRPr lang="en-US" altLang="ko-KR" b="1" dirty="0" smtClean="0"/>
          </a:p>
        </p:txBody>
      </p:sp>
    </p:spTree>
    <p:extLst>
      <p:ext uri="{BB962C8B-B14F-4D97-AF65-F5344CB8AC3E}">
        <p14:creationId xmlns:p14="http://schemas.microsoft.com/office/powerpoint/2010/main" val="2483235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18159" y="683768"/>
            <a:ext cx="10908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CVDINFR4(</a:t>
            </a:r>
            <a:r>
              <a:rPr lang="ko-KR" altLang="en-US" dirty="0" smtClean="0"/>
              <a:t>심근경색을 앓아본 여부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9274141"/>
              </p:ext>
            </p:extLst>
          </p:nvPr>
        </p:nvGraphicFramePr>
        <p:xfrm>
          <a:off x="518157" y="1186884"/>
          <a:ext cx="10454643" cy="10076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7123">
                  <a:extLst>
                    <a:ext uri="{9D8B030D-6E8A-4147-A177-3AD203B41FA5}">
                      <a16:colId xmlns:a16="http://schemas.microsoft.com/office/drawing/2014/main" val="1863749097"/>
                    </a:ext>
                  </a:extLst>
                </a:gridCol>
                <a:gridCol w="2341880">
                  <a:extLst>
                    <a:ext uri="{9D8B030D-6E8A-4147-A177-3AD203B41FA5}">
                      <a16:colId xmlns:a16="http://schemas.microsoft.com/office/drawing/2014/main" val="2058395924"/>
                    </a:ext>
                  </a:extLst>
                </a:gridCol>
                <a:gridCol w="2341880">
                  <a:extLst>
                    <a:ext uri="{9D8B030D-6E8A-4147-A177-3AD203B41FA5}">
                      <a16:colId xmlns:a16="http://schemas.microsoft.com/office/drawing/2014/main" val="2578777015"/>
                    </a:ext>
                  </a:extLst>
                </a:gridCol>
                <a:gridCol w="2341880">
                  <a:extLst>
                    <a:ext uri="{9D8B030D-6E8A-4147-A177-3AD203B41FA5}">
                      <a16:colId xmlns:a16="http://schemas.microsoft.com/office/drawing/2014/main" val="2897452979"/>
                    </a:ext>
                  </a:extLst>
                </a:gridCol>
                <a:gridCol w="2341880">
                  <a:extLst>
                    <a:ext uri="{9D8B030D-6E8A-4147-A177-3AD203B41FA5}">
                      <a16:colId xmlns:a16="http://schemas.microsoft.com/office/drawing/2014/main" val="398968224"/>
                    </a:ext>
                  </a:extLst>
                </a:gridCol>
              </a:tblGrid>
              <a:tr h="367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Value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7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9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38919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Label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Yes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Don’t know</a:t>
                      </a:r>
                    </a:p>
                    <a:p>
                      <a:pPr algn="ctr" latinLnBrk="1"/>
                      <a:r>
                        <a:rPr lang="en-US" altLang="ko-KR" dirty="0" smtClean="0"/>
                        <a:t>/Not Sure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Refused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26433527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1260144" y="2874843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err="1" smtClean="0"/>
              <a:t>기초통계량</a:t>
            </a:r>
            <a:endParaRPr lang="en-US" altLang="ko-KR" dirty="0" smtClean="0"/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7761393"/>
              </p:ext>
            </p:extLst>
          </p:nvPr>
        </p:nvGraphicFramePr>
        <p:xfrm>
          <a:off x="1260144" y="3339919"/>
          <a:ext cx="9744740" cy="293116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624123">
                  <a:extLst>
                    <a:ext uri="{9D8B030D-6E8A-4147-A177-3AD203B41FA5}">
                      <a16:colId xmlns:a16="http://schemas.microsoft.com/office/drawing/2014/main" val="2880931764"/>
                    </a:ext>
                  </a:extLst>
                </a:gridCol>
                <a:gridCol w="812062">
                  <a:extLst>
                    <a:ext uri="{9D8B030D-6E8A-4147-A177-3AD203B41FA5}">
                      <a16:colId xmlns:a16="http://schemas.microsoft.com/office/drawing/2014/main" val="3494760735"/>
                    </a:ext>
                  </a:extLst>
                </a:gridCol>
                <a:gridCol w="812062">
                  <a:extLst>
                    <a:ext uri="{9D8B030D-6E8A-4147-A177-3AD203B41FA5}">
                      <a16:colId xmlns:a16="http://schemas.microsoft.com/office/drawing/2014/main" val="2448000916"/>
                    </a:ext>
                  </a:extLst>
                </a:gridCol>
                <a:gridCol w="1624123">
                  <a:extLst>
                    <a:ext uri="{9D8B030D-6E8A-4147-A177-3AD203B41FA5}">
                      <a16:colId xmlns:a16="http://schemas.microsoft.com/office/drawing/2014/main" val="1903230797"/>
                    </a:ext>
                  </a:extLst>
                </a:gridCol>
                <a:gridCol w="1624123">
                  <a:extLst>
                    <a:ext uri="{9D8B030D-6E8A-4147-A177-3AD203B41FA5}">
                      <a16:colId xmlns:a16="http://schemas.microsoft.com/office/drawing/2014/main" val="2433270721"/>
                    </a:ext>
                  </a:extLst>
                </a:gridCol>
                <a:gridCol w="812062">
                  <a:extLst>
                    <a:ext uri="{9D8B030D-6E8A-4147-A177-3AD203B41FA5}">
                      <a16:colId xmlns:a16="http://schemas.microsoft.com/office/drawing/2014/main" val="1247976441"/>
                    </a:ext>
                  </a:extLst>
                </a:gridCol>
                <a:gridCol w="812062">
                  <a:extLst>
                    <a:ext uri="{9D8B030D-6E8A-4147-A177-3AD203B41FA5}">
                      <a16:colId xmlns:a16="http://schemas.microsoft.com/office/drawing/2014/main" val="4254128222"/>
                    </a:ext>
                  </a:extLst>
                </a:gridCol>
                <a:gridCol w="1624123">
                  <a:extLst>
                    <a:ext uri="{9D8B030D-6E8A-4147-A177-3AD203B41FA5}">
                      <a16:colId xmlns:a16="http://schemas.microsoft.com/office/drawing/2014/main" val="678891939"/>
                    </a:ext>
                  </a:extLst>
                </a:gridCol>
              </a:tblGrid>
              <a:tr h="370840">
                <a:tc gridSpan="8"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 smtClean="0"/>
                        <a:t>데이터 타입</a:t>
                      </a:r>
                      <a:endParaRPr lang="ko-KR" altLang="en-US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8515528"/>
                  </a:ext>
                </a:extLst>
              </a:tr>
              <a:tr h="182880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Numeric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범주형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7827425"/>
                  </a:ext>
                </a:extLst>
              </a:tr>
              <a:tr h="303953">
                <a:tc gridSpan="8"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 smtClean="0"/>
                        <a:t>데이터 빈도</a:t>
                      </a:r>
                      <a:endParaRPr lang="ko-KR" altLang="en-US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6070083"/>
                  </a:ext>
                </a:extLst>
              </a:tr>
              <a:tr h="24214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7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9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0452217"/>
                  </a:ext>
                </a:extLst>
              </a:tr>
              <a:tr h="1803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ffectLst/>
                        </a:rPr>
                        <a:t>152114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ffectLst/>
                        </a:rPr>
                        <a:t>2351057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ffectLst/>
                        </a:rPr>
                        <a:t>10016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ffectLst/>
                        </a:rPr>
                        <a:t>444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4804055"/>
                  </a:ext>
                </a:extLst>
              </a:tr>
              <a:tr h="182880">
                <a:tc gridSpan="8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="0" dirty="0" smtClean="0"/>
                        <a:t>데이터 빈도</a:t>
                      </a: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246605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Min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1st Qu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Median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Mean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3rd Qu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Max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977534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ffectLst/>
                        </a:rPr>
                        <a:t>1.000</a:t>
                      </a:r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ffectLst/>
                        </a:rPr>
                        <a:t>2.000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ffectLst/>
                        </a:rPr>
                        <a:t>2.000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ffectLst/>
                        </a:rPr>
                        <a:t>1.961</a:t>
                      </a:r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ffectLst/>
                        </a:rPr>
                        <a:t>2.000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ffectLst/>
                        </a:rPr>
                        <a:t>9.000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7134258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518159" y="218692"/>
            <a:ext cx="5477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3. </a:t>
            </a:r>
            <a:r>
              <a:rPr lang="ko-KR" altLang="en-US" b="1" dirty="0" smtClean="0"/>
              <a:t>탐색적 데이터 분석 </a:t>
            </a:r>
            <a:r>
              <a:rPr lang="en-US" altLang="ko-KR" b="1" dirty="0" smtClean="0"/>
              <a:t>- </a:t>
            </a:r>
            <a:r>
              <a:rPr lang="ko-KR" altLang="en-US" b="1" dirty="0" smtClean="0"/>
              <a:t>설명변수</a:t>
            </a:r>
            <a:endParaRPr lang="en-US" altLang="ko-KR" b="1" dirty="0" smtClean="0"/>
          </a:p>
        </p:txBody>
      </p:sp>
    </p:spTree>
    <p:extLst>
      <p:ext uri="{BB962C8B-B14F-4D97-AF65-F5344CB8AC3E}">
        <p14:creationId xmlns:p14="http://schemas.microsoft.com/office/powerpoint/2010/main" val="1637505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73420" y="1088136"/>
            <a:ext cx="5477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1. </a:t>
            </a:r>
            <a:r>
              <a:rPr lang="ko-KR" altLang="en-US" b="1" dirty="0" smtClean="0"/>
              <a:t>데이터 소개와 이해</a:t>
            </a:r>
            <a:endParaRPr lang="en-US" altLang="ko-KR" b="1" dirty="0" smtClean="0"/>
          </a:p>
        </p:txBody>
      </p:sp>
      <p:sp>
        <p:nvSpPr>
          <p:cNvPr id="3" name="TextBox 2"/>
          <p:cNvSpPr txBox="1"/>
          <p:nvPr/>
        </p:nvSpPr>
        <p:spPr>
          <a:xfrm>
            <a:off x="973419" y="1762298"/>
            <a:ext cx="10481519" cy="27238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데이터 명 </a:t>
            </a:r>
            <a:r>
              <a:rPr lang="en-US" altLang="ko-KR" dirty="0" smtClean="0"/>
              <a:t>: behavioral-risk-factor-surveillance-system</a:t>
            </a:r>
          </a:p>
          <a:p>
            <a:endParaRPr lang="en-US" altLang="ko-KR" dirty="0"/>
          </a:p>
          <a:p>
            <a:r>
              <a:rPr lang="ko-KR" altLang="en-US" dirty="0" smtClean="0"/>
              <a:t>데이터 제공 기관 </a:t>
            </a:r>
            <a:r>
              <a:rPr lang="en-US" altLang="ko-KR" dirty="0" smtClean="0"/>
              <a:t>: </a:t>
            </a:r>
            <a:r>
              <a:rPr lang="en-US" altLang="ko-KR" dirty="0"/>
              <a:t>centers for disease control and prevention(CDC</a:t>
            </a:r>
            <a:r>
              <a:rPr lang="en-US" altLang="ko-KR" dirty="0" smtClean="0"/>
              <a:t>) – </a:t>
            </a:r>
            <a:r>
              <a:rPr lang="ko-KR" altLang="en-US" dirty="0" smtClean="0"/>
              <a:t>미국질병통제예방센터</a:t>
            </a:r>
            <a:endParaRPr lang="en-US" altLang="ko-KR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/>
              <a:t>건강관련 위험 행동</a:t>
            </a:r>
            <a:endParaRPr lang="en-US" altLang="ko-KR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/>
              <a:t>만성 건강 상태 및 예방 서비스 사용</a:t>
            </a:r>
            <a:endParaRPr lang="en-US" altLang="ko-KR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/>
              <a:t>미국 거주자에 대한 주 데이터를 수집하는 건강 관련 전화 조사 시스템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설문조사 시스템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데이터</a:t>
            </a:r>
            <a:endParaRPr lang="en-US" altLang="ko-KR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7638988"/>
              </p:ext>
            </p:extLst>
          </p:nvPr>
        </p:nvGraphicFramePr>
        <p:xfrm>
          <a:off x="973419" y="4539649"/>
          <a:ext cx="9683499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3357">
                  <a:extLst>
                    <a:ext uri="{9D8B030D-6E8A-4147-A177-3AD203B41FA5}">
                      <a16:colId xmlns:a16="http://schemas.microsoft.com/office/drawing/2014/main" val="3611042632"/>
                    </a:ext>
                  </a:extLst>
                </a:gridCol>
                <a:gridCol w="1383357">
                  <a:extLst>
                    <a:ext uri="{9D8B030D-6E8A-4147-A177-3AD203B41FA5}">
                      <a16:colId xmlns:a16="http://schemas.microsoft.com/office/drawing/2014/main" val="2934497017"/>
                    </a:ext>
                  </a:extLst>
                </a:gridCol>
                <a:gridCol w="1383357">
                  <a:extLst>
                    <a:ext uri="{9D8B030D-6E8A-4147-A177-3AD203B41FA5}">
                      <a16:colId xmlns:a16="http://schemas.microsoft.com/office/drawing/2014/main" val="1961598145"/>
                    </a:ext>
                  </a:extLst>
                </a:gridCol>
                <a:gridCol w="1383357">
                  <a:extLst>
                    <a:ext uri="{9D8B030D-6E8A-4147-A177-3AD203B41FA5}">
                      <a16:colId xmlns:a16="http://schemas.microsoft.com/office/drawing/2014/main" val="4131652721"/>
                    </a:ext>
                  </a:extLst>
                </a:gridCol>
                <a:gridCol w="1383357">
                  <a:extLst>
                    <a:ext uri="{9D8B030D-6E8A-4147-A177-3AD203B41FA5}">
                      <a16:colId xmlns:a16="http://schemas.microsoft.com/office/drawing/2014/main" val="1760952158"/>
                    </a:ext>
                  </a:extLst>
                </a:gridCol>
                <a:gridCol w="1383357">
                  <a:extLst>
                    <a:ext uri="{9D8B030D-6E8A-4147-A177-3AD203B41FA5}">
                      <a16:colId xmlns:a16="http://schemas.microsoft.com/office/drawing/2014/main" val="3601093371"/>
                    </a:ext>
                  </a:extLst>
                </a:gridCol>
                <a:gridCol w="1383357">
                  <a:extLst>
                    <a:ext uri="{9D8B030D-6E8A-4147-A177-3AD203B41FA5}">
                      <a16:colId xmlns:a16="http://schemas.microsoft.com/office/drawing/2014/main" val="8217644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 smtClean="0"/>
                        <a:t>개수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2016</a:t>
                      </a:r>
                      <a:r>
                        <a:rPr lang="ko-KR" altLang="en-US" dirty="0" smtClean="0"/>
                        <a:t>년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2015</a:t>
                      </a:r>
                      <a:r>
                        <a:rPr lang="ko-KR" altLang="en-US" dirty="0" smtClean="0"/>
                        <a:t>년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2014</a:t>
                      </a:r>
                      <a:r>
                        <a:rPr lang="ko-KR" altLang="en-US" dirty="0" smtClean="0"/>
                        <a:t>년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2013</a:t>
                      </a:r>
                      <a:r>
                        <a:rPr lang="ko-KR" altLang="en-US" dirty="0" smtClean="0"/>
                        <a:t>년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2012</a:t>
                      </a:r>
                      <a:r>
                        <a:rPr lang="ko-KR" altLang="en-US" dirty="0" smtClean="0"/>
                        <a:t>년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2011</a:t>
                      </a:r>
                      <a:r>
                        <a:rPr lang="ko-KR" altLang="en-US" dirty="0" smtClean="0"/>
                        <a:t>년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45939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Column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275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330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279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..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..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 smtClean="0"/>
                        <a:t>..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42698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Row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486,303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441,456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464,664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..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..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 smtClean="0"/>
                        <a:t>..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6150952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973419" y="5652169"/>
            <a:ext cx="96834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dirty="0" smtClean="0"/>
              <a:t>각 컬럼은 암 여부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흡연 정도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가족관계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학력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수입 등 임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924886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18159" y="683768"/>
            <a:ext cx="10908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CVDINFR4(</a:t>
            </a:r>
            <a:r>
              <a:rPr lang="ko-KR" altLang="en-US" dirty="0" smtClean="0"/>
              <a:t>심근경색을 앓아본 여부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/>
          </p:nvPr>
        </p:nvGraphicFramePr>
        <p:xfrm>
          <a:off x="518157" y="1186884"/>
          <a:ext cx="10454643" cy="10076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7123">
                  <a:extLst>
                    <a:ext uri="{9D8B030D-6E8A-4147-A177-3AD203B41FA5}">
                      <a16:colId xmlns:a16="http://schemas.microsoft.com/office/drawing/2014/main" val="1863749097"/>
                    </a:ext>
                  </a:extLst>
                </a:gridCol>
                <a:gridCol w="2341880">
                  <a:extLst>
                    <a:ext uri="{9D8B030D-6E8A-4147-A177-3AD203B41FA5}">
                      <a16:colId xmlns:a16="http://schemas.microsoft.com/office/drawing/2014/main" val="2058395924"/>
                    </a:ext>
                  </a:extLst>
                </a:gridCol>
                <a:gridCol w="2341880">
                  <a:extLst>
                    <a:ext uri="{9D8B030D-6E8A-4147-A177-3AD203B41FA5}">
                      <a16:colId xmlns:a16="http://schemas.microsoft.com/office/drawing/2014/main" val="2578777015"/>
                    </a:ext>
                  </a:extLst>
                </a:gridCol>
                <a:gridCol w="2341880">
                  <a:extLst>
                    <a:ext uri="{9D8B030D-6E8A-4147-A177-3AD203B41FA5}">
                      <a16:colId xmlns:a16="http://schemas.microsoft.com/office/drawing/2014/main" val="2897452979"/>
                    </a:ext>
                  </a:extLst>
                </a:gridCol>
                <a:gridCol w="2341880">
                  <a:extLst>
                    <a:ext uri="{9D8B030D-6E8A-4147-A177-3AD203B41FA5}">
                      <a16:colId xmlns:a16="http://schemas.microsoft.com/office/drawing/2014/main" val="398968224"/>
                    </a:ext>
                  </a:extLst>
                </a:gridCol>
              </a:tblGrid>
              <a:tr h="367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Value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7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9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38919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Label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Yes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Don’t know</a:t>
                      </a:r>
                    </a:p>
                    <a:p>
                      <a:pPr algn="ctr" latinLnBrk="1"/>
                      <a:r>
                        <a:rPr lang="en-US" altLang="ko-KR" dirty="0" smtClean="0"/>
                        <a:t>/Not Sure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Refused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26433527"/>
                  </a:ext>
                </a:extLst>
              </a:tr>
            </a:tbl>
          </a:graphicData>
        </a:graphic>
      </p:graphicFrame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9437" y="2968424"/>
            <a:ext cx="3911842" cy="341640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8501310" y="6311846"/>
            <a:ext cx="12153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Bar graph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1260144" y="2874843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/>
              <a:t>시각화</a:t>
            </a:r>
            <a:endParaRPr lang="en-US" altLang="ko-KR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518159" y="218692"/>
            <a:ext cx="5477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3. </a:t>
            </a:r>
            <a:r>
              <a:rPr lang="ko-KR" altLang="en-US" b="1" dirty="0" smtClean="0"/>
              <a:t>탐색적 데이터 분석 </a:t>
            </a:r>
            <a:r>
              <a:rPr lang="en-US" altLang="ko-KR" b="1" dirty="0" smtClean="0"/>
              <a:t>- </a:t>
            </a:r>
            <a:r>
              <a:rPr lang="ko-KR" altLang="en-US" b="1" dirty="0" smtClean="0"/>
              <a:t>설명변수</a:t>
            </a:r>
            <a:endParaRPr lang="en-US" altLang="ko-KR" b="1" dirty="0" smtClean="0"/>
          </a:p>
        </p:txBody>
      </p:sp>
    </p:spTree>
    <p:extLst>
      <p:ext uri="{BB962C8B-B14F-4D97-AF65-F5344CB8AC3E}">
        <p14:creationId xmlns:p14="http://schemas.microsoft.com/office/powerpoint/2010/main" val="1918936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18159" y="683768"/>
            <a:ext cx="10908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CVDCRHD4</a:t>
            </a:r>
            <a:r>
              <a:rPr lang="en-US" altLang="ko-KR" dirty="0" smtClean="0"/>
              <a:t>(</a:t>
            </a:r>
            <a:r>
              <a:rPr lang="ko-KR" altLang="en-US" dirty="0" smtClean="0"/>
              <a:t>협심증 앓아본 여부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518157" y="1186884"/>
          <a:ext cx="10454643" cy="10076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7123">
                  <a:extLst>
                    <a:ext uri="{9D8B030D-6E8A-4147-A177-3AD203B41FA5}">
                      <a16:colId xmlns:a16="http://schemas.microsoft.com/office/drawing/2014/main" val="1863749097"/>
                    </a:ext>
                  </a:extLst>
                </a:gridCol>
                <a:gridCol w="2341880">
                  <a:extLst>
                    <a:ext uri="{9D8B030D-6E8A-4147-A177-3AD203B41FA5}">
                      <a16:colId xmlns:a16="http://schemas.microsoft.com/office/drawing/2014/main" val="2058395924"/>
                    </a:ext>
                  </a:extLst>
                </a:gridCol>
                <a:gridCol w="2341880">
                  <a:extLst>
                    <a:ext uri="{9D8B030D-6E8A-4147-A177-3AD203B41FA5}">
                      <a16:colId xmlns:a16="http://schemas.microsoft.com/office/drawing/2014/main" val="2578777015"/>
                    </a:ext>
                  </a:extLst>
                </a:gridCol>
                <a:gridCol w="2341880">
                  <a:extLst>
                    <a:ext uri="{9D8B030D-6E8A-4147-A177-3AD203B41FA5}">
                      <a16:colId xmlns:a16="http://schemas.microsoft.com/office/drawing/2014/main" val="2897452979"/>
                    </a:ext>
                  </a:extLst>
                </a:gridCol>
                <a:gridCol w="2341880">
                  <a:extLst>
                    <a:ext uri="{9D8B030D-6E8A-4147-A177-3AD203B41FA5}">
                      <a16:colId xmlns:a16="http://schemas.microsoft.com/office/drawing/2014/main" val="398968224"/>
                    </a:ext>
                  </a:extLst>
                </a:gridCol>
              </a:tblGrid>
              <a:tr h="367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Value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7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9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38919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Label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Yes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Don’t know</a:t>
                      </a:r>
                    </a:p>
                    <a:p>
                      <a:pPr algn="ctr" latinLnBrk="1"/>
                      <a:r>
                        <a:rPr lang="en-US" altLang="ko-KR" dirty="0" smtClean="0"/>
                        <a:t>/Not Sure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Refused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26433527"/>
                  </a:ext>
                </a:extLst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1260144" y="2874843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err="1" smtClean="0"/>
              <a:t>기초통계량</a:t>
            </a:r>
            <a:endParaRPr lang="en-US" altLang="ko-KR" dirty="0" smtClean="0"/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7142537"/>
              </p:ext>
            </p:extLst>
          </p:nvPr>
        </p:nvGraphicFramePr>
        <p:xfrm>
          <a:off x="1260144" y="3339919"/>
          <a:ext cx="9744740" cy="293116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624123">
                  <a:extLst>
                    <a:ext uri="{9D8B030D-6E8A-4147-A177-3AD203B41FA5}">
                      <a16:colId xmlns:a16="http://schemas.microsoft.com/office/drawing/2014/main" val="2880931764"/>
                    </a:ext>
                  </a:extLst>
                </a:gridCol>
                <a:gridCol w="812062">
                  <a:extLst>
                    <a:ext uri="{9D8B030D-6E8A-4147-A177-3AD203B41FA5}">
                      <a16:colId xmlns:a16="http://schemas.microsoft.com/office/drawing/2014/main" val="3494760735"/>
                    </a:ext>
                  </a:extLst>
                </a:gridCol>
                <a:gridCol w="812062">
                  <a:extLst>
                    <a:ext uri="{9D8B030D-6E8A-4147-A177-3AD203B41FA5}">
                      <a16:colId xmlns:a16="http://schemas.microsoft.com/office/drawing/2014/main" val="2448000916"/>
                    </a:ext>
                  </a:extLst>
                </a:gridCol>
                <a:gridCol w="1624123">
                  <a:extLst>
                    <a:ext uri="{9D8B030D-6E8A-4147-A177-3AD203B41FA5}">
                      <a16:colId xmlns:a16="http://schemas.microsoft.com/office/drawing/2014/main" val="1903230797"/>
                    </a:ext>
                  </a:extLst>
                </a:gridCol>
                <a:gridCol w="1624123">
                  <a:extLst>
                    <a:ext uri="{9D8B030D-6E8A-4147-A177-3AD203B41FA5}">
                      <a16:colId xmlns:a16="http://schemas.microsoft.com/office/drawing/2014/main" val="2433270721"/>
                    </a:ext>
                  </a:extLst>
                </a:gridCol>
                <a:gridCol w="812062">
                  <a:extLst>
                    <a:ext uri="{9D8B030D-6E8A-4147-A177-3AD203B41FA5}">
                      <a16:colId xmlns:a16="http://schemas.microsoft.com/office/drawing/2014/main" val="1247976441"/>
                    </a:ext>
                  </a:extLst>
                </a:gridCol>
                <a:gridCol w="812062">
                  <a:extLst>
                    <a:ext uri="{9D8B030D-6E8A-4147-A177-3AD203B41FA5}">
                      <a16:colId xmlns:a16="http://schemas.microsoft.com/office/drawing/2014/main" val="4254128222"/>
                    </a:ext>
                  </a:extLst>
                </a:gridCol>
                <a:gridCol w="1624123">
                  <a:extLst>
                    <a:ext uri="{9D8B030D-6E8A-4147-A177-3AD203B41FA5}">
                      <a16:colId xmlns:a16="http://schemas.microsoft.com/office/drawing/2014/main" val="678891939"/>
                    </a:ext>
                  </a:extLst>
                </a:gridCol>
              </a:tblGrid>
              <a:tr h="370840">
                <a:tc gridSpan="8"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 smtClean="0"/>
                        <a:t>데이터 타입</a:t>
                      </a:r>
                      <a:endParaRPr lang="ko-KR" altLang="en-US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8515528"/>
                  </a:ext>
                </a:extLst>
              </a:tr>
              <a:tr h="182880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Numeric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범주형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7827425"/>
                  </a:ext>
                </a:extLst>
              </a:tr>
              <a:tr h="303953">
                <a:tc gridSpan="8"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 smtClean="0"/>
                        <a:t>데이터 빈도</a:t>
                      </a:r>
                      <a:endParaRPr lang="ko-KR" altLang="en-US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6070083"/>
                  </a:ext>
                </a:extLst>
              </a:tr>
              <a:tr h="24214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7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9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0452217"/>
                  </a:ext>
                </a:extLst>
              </a:tr>
              <a:tr h="1803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ffectLst/>
                        </a:rPr>
                        <a:t>154,809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ffectLst/>
                        </a:rPr>
                        <a:t>2,338,788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ffectLst/>
                        </a:rPr>
                        <a:t>19,490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ffectLst/>
                        </a:rPr>
                        <a:t>544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4804055"/>
                  </a:ext>
                </a:extLst>
              </a:tr>
              <a:tr h="182880">
                <a:tc gridSpan="8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="0" dirty="0" smtClean="0"/>
                        <a:t>데이터 빈도</a:t>
                      </a: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246605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Min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1st Qu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Median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Mean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3rd Qu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Max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977534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ffectLst/>
                        </a:rPr>
                        <a:t>1.000</a:t>
                      </a:r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ffectLst/>
                        </a:rPr>
                        <a:t>2.000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ffectLst/>
                        </a:rPr>
                        <a:t>2.000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ffectLst/>
                        </a:rPr>
                        <a:t>1.979</a:t>
                      </a:r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ffectLst/>
                        </a:rPr>
                        <a:t>2.000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ffectLst/>
                        </a:rPr>
                        <a:t>9.000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7134258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518159" y="218692"/>
            <a:ext cx="5477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3. </a:t>
            </a:r>
            <a:r>
              <a:rPr lang="ko-KR" altLang="en-US" b="1" dirty="0" smtClean="0"/>
              <a:t>탐색적 데이터 분석 </a:t>
            </a:r>
            <a:r>
              <a:rPr lang="en-US" altLang="ko-KR" b="1" dirty="0" smtClean="0"/>
              <a:t>- </a:t>
            </a:r>
            <a:r>
              <a:rPr lang="ko-KR" altLang="en-US" b="1" dirty="0" smtClean="0"/>
              <a:t>설명변수</a:t>
            </a:r>
            <a:endParaRPr lang="en-US" altLang="ko-KR" b="1" dirty="0" smtClean="0"/>
          </a:p>
        </p:txBody>
      </p:sp>
    </p:spTree>
    <p:extLst>
      <p:ext uri="{BB962C8B-B14F-4D97-AF65-F5344CB8AC3E}">
        <p14:creationId xmlns:p14="http://schemas.microsoft.com/office/powerpoint/2010/main" val="3337951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18159" y="683768"/>
            <a:ext cx="10908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CVDCRHD4</a:t>
            </a:r>
            <a:r>
              <a:rPr lang="en-US" altLang="ko-KR" dirty="0" smtClean="0"/>
              <a:t>(</a:t>
            </a:r>
            <a:r>
              <a:rPr lang="ko-KR" altLang="en-US" dirty="0" smtClean="0"/>
              <a:t>협심증 앓아본 여부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518157" y="1186884"/>
          <a:ext cx="10454643" cy="10076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7123">
                  <a:extLst>
                    <a:ext uri="{9D8B030D-6E8A-4147-A177-3AD203B41FA5}">
                      <a16:colId xmlns:a16="http://schemas.microsoft.com/office/drawing/2014/main" val="1863749097"/>
                    </a:ext>
                  </a:extLst>
                </a:gridCol>
                <a:gridCol w="2341880">
                  <a:extLst>
                    <a:ext uri="{9D8B030D-6E8A-4147-A177-3AD203B41FA5}">
                      <a16:colId xmlns:a16="http://schemas.microsoft.com/office/drawing/2014/main" val="2058395924"/>
                    </a:ext>
                  </a:extLst>
                </a:gridCol>
                <a:gridCol w="2341880">
                  <a:extLst>
                    <a:ext uri="{9D8B030D-6E8A-4147-A177-3AD203B41FA5}">
                      <a16:colId xmlns:a16="http://schemas.microsoft.com/office/drawing/2014/main" val="2578777015"/>
                    </a:ext>
                  </a:extLst>
                </a:gridCol>
                <a:gridCol w="2341880">
                  <a:extLst>
                    <a:ext uri="{9D8B030D-6E8A-4147-A177-3AD203B41FA5}">
                      <a16:colId xmlns:a16="http://schemas.microsoft.com/office/drawing/2014/main" val="2897452979"/>
                    </a:ext>
                  </a:extLst>
                </a:gridCol>
                <a:gridCol w="2341880">
                  <a:extLst>
                    <a:ext uri="{9D8B030D-6E8A-4147-A177-3AD203B41FA5}">
                      <a16:colId xmlns:a16="http://schemas.microsoft.com/office/drawing/2014/main" val="398968224"/>
                    </a:ext>
                  </a:extLst>
                </a:gridCol>
              </a:tblGrid>
              <a:tr h="367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Value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7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9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38919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Label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Yes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Don’t know</a:t>
                      </a:r>
                    </a:p>
                    <a:p>
                      <a:pPr algn="ctr" latinLnBrk="1"/>
                      <a:r>
                        <a:rPr lang="en-US" altLang="ko-KR" dirty="0" smtClean="0"/>
                        <a:t>/Not Sure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Refused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26433527"/>
                  </a:ext>
                </a:extLst>
              </a:tr>
            </a:tbl>
          </a:graphicData>
        </a:graphic>
      </p:graphicFrame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8637" y="2968424"/>
            <a:ext cx="3911842" cy="3416400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8501310" y="6311846"/>
            <a:ext cx="12153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Bar graph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1260144" y="2874843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/>
              <a:t>시각화</a:t>
            </a:r>
            <a:endParaRPr lang="en-US" altLang="ko-KR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518159" y="218692"/>
            <a:ext cx="5477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3. </a:t>
            </a:r>
            <a:r>
              <a:rPr lang="ko-KR" altLang="en-US" b="1" dirty="0" smtClean="0"/>
              <a:t>탐색적 데이터 분석 </a:t>
            </a:r>
            <a:r>
              <a:rPr lang="en-US" altLang="ko-KR" b="1" dirty="0" smtClean="0"/>
              <a:t>- </a:t>
            </a:r>
            <a:r>
              <a:rPr lang="ko-KR" altLang="en-US" b="1" dirty="0" smtClean="0"/>
              <a:t>설명변수</a:t>
            </a:r>
            <a:endParaRPr lang="en-US" altLang="ko-KR" b="1" dirty="0" smtClean="0"/>
          </a:p>
        </p:txBody>
      </p:sp>
    </p:spTree>
    <p:extLst>
      <p:ext uri="{BB962C8B-B14F-4D97-AF65-F5344CB8AC3E}">
        <p14:creationId xmlns:p14="http://schemas.microsoft.com/office/powerpoint/2010/main" val="1085272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18159" y="683768"/>
            <a:ext cx="10908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CVDSTRK3(</a:t>
            </a:r>
            <a:r>
              <a:rPr lang="ko-KR" altLang="en-US" dirty="0" smtClean="0"/>
              <a:t>뇌졸중 앓아본 여부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518157" y="1186884"/>
          <a:ext cx="10454643" cy="10076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7123">
                  <a:extLst>
                    <a:ext uri="{9D8B030D-6E8A-4147-A177-3AD203B41FA5}">
                      <a16:colId xmlns:a16="http://schemas.microsoft.com/office/drawing/2014/main" val="1863749097"/>
                    </a:ext>
                  </a:extLst>
                </a:gridCol>
                <a:gridCol w="2341880">
                  <a:extLst>
                    <a:ext uri="{9D8B030D-6E8A-4147-A177-3AD203B41FA5}">
                      <a16:colId xmlns:a16="http://schemas.microsoft.com/office/drawing/2014/main" val="2058395924"/>
                    </a:ext>
                  </a:extLst>
                </a:gridCol>
                <a:gridCol w="2341880">
                  <a:extLst>
                    <a:ext uri="{9D8B030D-6E8A-4147-A177-3AD203B41FA5}">
                      <a16:colId xmlns:a16="http://schemas.microsoft.com/office/drawing/2014/main" val="2578777015"/>
                    </a:ext>
                  </a:extLst>
                </a:gridCol>
                <a:gridCol w="2341880">
                  <a:extLst>
                    <a:ext uri="{9D8B030D-6E8A-4147-A177-3AD203B41FA5}">
                      <a16:colId xmlns:a16="http://schemas.microsoft.com/office/drawing/2014/main" val="2897452979"/>
                    </a:ext>
                  </a:extLst>
                </a:gridCol>
                <a:gridCol w="2341880">
                  <a:extLst>
                    <a:ext uri="{9D8B030D-6E8A-4147-A177-3AD203B41FA5}">
                      <a16:colId xmlns:a16="http://schemas.microsoft.com/office/drawing/2014/main" val="398968224"/>
                    </a:ext>
                  </a:extLst>
                </a:gridCol>
              </a:tblGrid>
              <a:tr h="367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Value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7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9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38919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Label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Yes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Don’t know</a:t>
                      </a:r>
                    </a:p>
                    <a:p>
                      <a:pPr algn="ctr" latinLnBrk="1"/>
                      <a:r>
                        <a:rPr lang="en-US" altLang="ko-KR" dirty="0" smtClean="0"/>
                        <a:t>/Not Sure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Refused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26433527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1260144" y="2874843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err="1" smtClean="0"/>
              <a:t>기초통계량</a:t>
            </a:r>
            <a:endParaRPr lang="en-US" altLang="ko-KR" dirty="0" smtClean="0"/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7954960"/>
              </p:ext>
            </p:extLst>
          </p:nvPr>
        </p:nvGraphicFramePr>
        <p:xfrm>
          <a:off x="1260144" y="3339919"/>
          <a:ext cx="9744740" cy="293116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624123">
                  <a:extLst>
                    <a:ext uri="{9D8B030D-6E8A-4147-A177-3AD203B41FA5}">
                      <a16:colId xmlns:a16="http://schemas.microsoft.com/office/drawing/2014/main" val="2880931764"/>
                    </a:ext>
                  </a:extLst>
                </a:gridCol>
                <a:gridCol w="812062">
                  <a:extLst>
                    <a:ext uri="{9D8B030D-6E8A-4147-A177-3AD203B41FA5}">
                      <a16:colId xmlns:a16="http://schemas.microsoft.com/office/drawing/2014/main" val="3494760735"/>
                    </a:ext>
                  </a:extLst>
                </a:gridCol>
                <a:gridCol w="812062">
                  <a:extLst>
                    <a:ext uri="{9D8B030D-6E8A-4147-A177-3AD203B41FA5}">
                      <a16:colId xmlns:a16="http://schemas.microsoft.com/office/drawing/2014/main" val="2448000916"/>
                    </a:ext>
                  </a:extLst>
                </a:gridCol>
                <a:gridCol w="1624123">
                  <a:extLst>
                    <a:ext uri="{9D8B030D-6E8A-4147-A177-3AD203B41FA5}">
                      <a16:colId xmlns:a16="http://schemas.microsoft.com/office/drawing/2014/main" val="1903230797"/>
                    </a:ext>
                  </a:extLst>
                </a:gridCol>
                <a:gridCol w="1624123">
                  <a:extLst>
                    <a:ext uri="{9D8B030D-6E8A-4147-A177-3AD203B41FA5}">
                      <a16:colId xmlns:a16="http://schemas.microsoft.com/office/drawing/2014/main" val="2433270721"/>
                    </a:ext>
                  </a:extLst>
                </a:gridCol>
                <a:gridCol w="812062">
                  <a:extLst>
                    <a:ext uri="{9D8B030D-6E8A-4147-A177-3AD203B41FA5}">
                      <a16:colId xmlns:a16="http://schemas.microsoft.com/office/drawing/2014/main" val="1247976441"/>
                    </a:ext>
                  </a:extLst>
                </a:gridCol>
                <a:gridCol w="812062">
                  <a:extLst>
                    <a:ext uri="{9D8B030D-6E8A-4147-A177-3AD203B41FA5}">
                      <a16:colId xmlns:a16="http://schemas.microsoft.com/office/drawing/2014/main" val="4254128222"/>
                    </a:ext>
                  </a:extLst>
                </a:gridCol>
                <a:gridCol w="1624123">
                  <a:extLst>
                    <a:ext uri="{9D8B030D-6E8A-4147-A177-3AD203B41FA5}">
                      <a16:colId xmlns:a16="http://schemas.microsoft.com/office/drawing/2014/main" val="678891939"/>
                    </a:ext>
                  </a:extLst>
                </a:gridCol>
              </a:tblGrid>
              <a:tr h="370840">
                <a:tc gridSpan="8"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 smtClean="0"/>
                        <a:t>데이터 타입</a:t>
                      </a:r>
                      <a:endParaRPr lang="ko-KR" altLang="en-US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8515528"/>
                  </a:ext>
                </a:extLst>
              </a:tr>
              <a:tr h="182880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Numeric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범주형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7827425"/>
                  </a:ext>
                </a:extLst>
              </a:tr>
              <a:tr h="303953">
                <a:tc gridSpan="8"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 smtClean="0"/>
                        <a:t>데이터 빈도</a:t>
                      </a:r>
                      <a:endParaRPr lang="ko-KR" altLang="en-US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6070083"/>
                  </a:ext>
                </a:extLst>
              </a:tr>
              <a:tr h="24214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7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9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0452217"/>
                  </a:ext>
                </a:extLst>
              </a:tr>
              <a:tr h="1803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ffectLst/>
                        </a:rPr>
                        <a:t>104,491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ffectLst/>
                        </a:rPr>
                        <a:t>2,403,187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ffectLst/>
                        </a:rPr>
                        <a:t>5,738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ffectLst/>
                        </a:rPr>
                        <a:t>215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4804055"/>
                  </a:ext>
                </a:extLst>
              </a:tr>
              <a:tr h="182880">
                <a:tc gridSpan="8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="0" dirty="0" smtClean="0"/>
                        <a:t>데이터 빈도</a:t>
                      </a: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246605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Min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1st Qu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Median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Mean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3rd Qu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Max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977534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ffectLst/>
                        </a:rPr>
                        <a:t>1.00</a:t>
                      </a:r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ffectLst/>
                        </a:rPr>
                        <a:t>2.00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ffectLst/>
                        </a:rPr>
                        <a:t>2.00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ffectLst/>
                        </a:rPr>
                        <a:t>1.97</a:t>
                      </a:r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ffectLst/>
                        </a:rPr>
                        <a:t>2.00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ffectLst/>
                        </a:rPr>
                        <a:t>9.00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7134258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518159" y="218692"/>
            <a:ext cx="5477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3. </a:t>
            </a:r>
            <a:r>
              <a:rPr lang="ko-KR" altLang="en-US" b="1" dirty="0" smtClean="0"/>
              <a:t>탐색적 데이터 분석 </a:t>
            </a:r>
            <a:r>
              <a:rPr lang="en-US" altLang="ko-KR" b="1" dirty="0" smtClean="0"/>
              <a:t>- </a:t>
            </a:r>
            <a:r>
              <a:rPr lang="ko-KR" altLang="en-US" b="1" dirty="0" smtClean="0"/>
              <a:t>설명변수</a:t>
            </a:r>
            <a:endParaRPr lang="en-US" altLang="ko-KR" b="1" dirty="0" smtClean="0"/>
          </a:p>
        </p:txBody>
      </p:sp>
    </p:spTree>
    <p:extLst>
      <p:ext uri="{BB962C8B-B14F-4D97-AF65-F5344CB8AC3E}">
        <p14:creationId xmlns:p14="http://schemas.microsoft.com/office/powerpoint/2010/main" val="3809239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18159" y="683768"/>
            <a:ext cx="10908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CVDSTRK3(</a:t>
            </a:r>
            <a:r>
              <a:rPr lang="ko-KR" altLang="en-US" dirty="0" smtClean="0"/>
              <a:t>뇌졸중 앓아본 여부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518157" y="1186884"/>
          <a:ext cx="10454643" cy="10076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7123">
                  <a:extLst>
                    <a:ext uri="{9D8B030D-6E8A-4147-A177-3AD203B41FA5}">
                      <a16:colId xmlns:a16="http://schemas.microsoft.com/office/drawing/2014/main" val="1863749097"/>
                    </a:ext>
                  </a:extLst>
                </a:gridCol>
                <a:gridCol w="2341880">
                  <a:extLst>
                    <a:ext uri="{9D8B030D-6E8A-4147-A177-3AD203B41FA5}">
                      <a16:colId xmlns:a16="http://schemas.microsoft.com/office/drawing/2014/main" val="2058395924"/>
                    </a:ext>
                  </a:extLst>
                </a:gridCol>
                <a:gridCol w="2341880">
                  <a:extLst>
                    <a:ext uri="{9D8B030D-6E8A-4147-A177-3AD203B41FA5}">
                      <a16:colId xmlns:a16="http://schemas.microsoft.com/office/drawing/2014/main" val="2578777015"/>
                    </a:ext>
                  </a:extLst>
                </a:gridCol>
                <a:gridCol w="2341880">
                  <a:extLst>
                    <a:ext uri="{9D8B030D-6E8A-4147-A177-3AD203B41FA5}">
                      <a16:colId xmlns:a16="http://schemas.microsoft.com/office/drawing/2014/main" val="2897452979"/>
                    </a:ext>
                  </a:extLst>
                </a:gridCol>
                <a:gridCol w="2341880">
                  <a:extLst>
                    <a:ext uri="{9D8B030D-6E8A-4147-A177-3AD203B41FA5}">
                      <a16:colId xmlns:a16="http://schemas.microsoft.com/office/drawing/2014/main" val="398968224"/>
                    </a:ext>
                  </a:extLst>
                </a:gridCol>
              </a:tblGrid>
              <a:tr h="367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Value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7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9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38919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Label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Yes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Don’t know</a:t>
                      </a:r>
                    </a:p>
                    <a:p>
                      <a:pPr algn="ctr" latinLnBrk="1"/>
                      <a:r>
                        <a:rPr lang="en-US" altLang="ko-KR" dirty="0" smtClean="0"/>
                        <a:t>/Not Sure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Refused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26433527"/>
                  </a:ext>
                </a:extLst>
              </a:tr>
            </a:tbl>
          </a:graphicData>
        </a:graphic>
      </p:graphicFrame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8957" y="2978584"/>
            <a:ext cx="3911842" cy="341640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8501310" y="6311846"/>
            <a:ext cx="12153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Bar graph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1260144" y="2874843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/>
              <a:t>시각화</a:t>
            </a:r>
            <a:endParaRPr lang="en-US" altLang="ko-KR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518159" y="218692"/>
            <a:ext cx="5477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3. </a:t>
            </a:r>
            <a:r>
              <a:rPr lang="ko-KR" altLang="en-US" b="1" dirty="0" smtClean="0"/>
              <a:t>탐색적 데이터 분석 </a:t>
            </a:r>
            <a:r>
              <a:rPr lang="en-US" altLang="ko-KR" b="1" dirty="0" smtClean="0"/>
              <a:t>- </a:t>
            </a:r>
            <a:r>
              <a:rPr lang="ko-KR" altLang="en-US" b="1" dirty="0" smtClean="0"/>
              <a:t>설명변수</a:t>
            </a:r>
            <a:endParaRPr lang="en-US" altLang="ko-KR" b="1" dirty="0" smtClean="0"/>
          </a:p>
        </p:txBody>
      </p:sp>
    </p:spTree>
    <p:extLst>
      <p:ext uri="{BB962C8B-B14F-4D97-AF65-F5344CB8AC3E}">
        <p14:creationId xmlns:p14="http://schemas.microsoft.com/office/powerpoint/2010/main" val="613785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18159" y="683768"/>
            <a:ext cx="10908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ASTHMA3</a:t>
            </a:r>
            <a:r>
              <a:rPr lang="en-US" altLang="ko-KR" dirty="0" smtClean="0"/>
              <a:t>(</a:t>
            </a:r>
            <a:r>
              <a:rPr lang="ko-KR" altLang="en-US" dirty="0" smtClean="0"/>
              <a:t>천식 앓아본 여부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6370700"/>
              </p:ext>
            </p:extLst>
          </p:nvPr>
        </p:nvGraphicFramePr>
        <p:xfrm>
          <a:off x="518157" y="1186884"/>
          <a:ext cx="10454643" cy="10076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7123">
                  <a:extLst>
                    <a:ext uri="{9D8B030D-6E8A-4147-A177-3AD203B41FA5}">
                      <a16:colId xmlns:a16="http://schemas.microsoft.com/office/drawing/2014/main" val="1863749097"/>
                    </a:ext>
                  </a:extLst>
                </a:gridCol>
                <a:gridCol w="2341880">
                  <a:extLst>
                    <a:ext uri="{9D8B030D-6E8A-4147-A177-3AD203B41FA5}">
                      <a16:colId xmlns:a16="http://schemas.microsoft.com/office/drawing/2014/main" val="2058395924"/>
                    </a:ext>
                  </a:extLst>
                </a:gridCol>
                <a:gridCol w="2341880">
                  <a:extLst>
                    <a:ext uri="{9D8B030D-6E8A-4147-A177-3AD203B41FA5}">
                      <a16:colId xmlns:a16="http://schemas.microsoft.com/office/drawing/2014/main" val="2578777015"/>
                    </a:ext>
                  </a:extLst>
                </a:gridCol>
                <a:gridCol w="2341880">
                  <a:extLst>
                    <a:ext uri="{9D8B030D-6E8A-4147-A177-3AD203B41FA5}">
                      <a16:colId xmlns:a16="http://schemas.microsoft.com/office/drawing/2014/main" val="2897452979"/>
                    </a:ext>
                  </a:extLst>
                </a:gridCol>
                <a:gridCol w="2341880">
                  <a:extLst>
                    <a:ext uri="{9D8B030D-6E8A-4147-A177-3AD203B41FA5}">
                      <a16:colId xmlns:a16="http://schemas.microsoft.com/office/drawing/2014/main" val="398968224"/>
                    </a:ext>
                  </a:extLst>
                </a:gridCol>
              </a:tblGrid>
              <a:tr h="367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Value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7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9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38919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Label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Yes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Don’t know</a:t>
                      </a:r>
                    </a:p>
                    <a:p>
                      <a:pPr algn="ctr" latinLnBrk="1"/>
                      <a:r>
                        <a:rPr lang="en-US" altLang="ko-KR" dirty="0" smtClean="0"/>
                        <a:t>/Not Sure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Refused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26433527"/>
                  </a:ext>
                </a:extLst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1260144" y="2874843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err="1" smtClean="0"/>
              <a:t>기초통계량</a:t>
            </a:r>
            <a:endParaRPr lang="en-US" altLang="ko-KR" dirty="0" smtClean="0"/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8300300"/>
              </p:ext>
            </p:extLst>
          </p:nvPr>
        </p:nvGraphicFramePr>
        <p:xfrm>
          <a:off x="1260144" y="3339919"/>
          <a:ext cx="9744740" cy="293116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624123">
                  <a:extLst>
                    <a:ext uri="{9D8B030D-6E8A-4147-A177-3AD203B41FA5}">
                      <a16:colId xmlns:a16="http://schemas.microsoft.com/office/drawing/2014/main" val="2880931764"/>
                    </a:ext>
                  </a:extLst>
                </a:gridCol>
                <a:gridCol w="812062">
                  <a:extLst>
                    <a:ext uri="{9D8B030D-6E8A-4147-A177-3AD203B41FA5}">
                      <a16:colId xmlns:a16="http://schemas.microsoft.com/office/drawing/2014/main" val="3494760735"/>
                    </a:ext>
                  </a:extLst>
                </a:gridCol>
                <a:gridCol w="812062">
                  <a:extLst>
                    <a:ext uri="{9D8B030D-6E8A-4147-A177-3AD203B41FA5}">
                      <a16:colId xmlns:a16="http://schemas.microsoft.com/office/drawing/2014/main" val="2448000916"/>
                    </a:ext>
                  </a:extLst>
                </a:gridCol>
                <a:gridCol w="1624123">
                  <a:extLst>
                    <a:ext uri="{9D8B030D-6E8A-4147-A177-3AD203B41FA5}">
                      <a16:colId xmlns:a16="http://schemas.microsoft.com/office/drawing/2014/main" val="1903230797"/>
                    </a:ext>
                  </a:extLst>
                </a:gridCol>
                <a:gridCol w="1624123">
                  <a:extLst>
                    <a:ext uri="{9D8B030D-6E8A-4147-A177-3AD203B41FA5}">
                      <a16:colId xmlns:a16="http://schemas.microsoft.com/office/drawing/2014/main" val="2433270721"/>
                    </a:ext>
                  </a:extLst>
                </a:gridCol>
                <a:gridCol w="812062">
                  <a:extLst>
                    <a:ext uri="{9D8B030D-6E8A-4147-A177-3AD203B41FA5}">
                      <a16:colId xmlns:a16="http://schemas.microsoft.com/office/drawing/2014/main" val="1247976441"/>
                    </a:ext>
                  </a:extLst>
                </a:gridCol>
                <a:gridCol w="812062">
                  <a:extLst>
                    <a:ext uri="{9D8B030D-6E8A-4147-A177-3AD203B41FA5}">
                      <a16:colId xmlns:a16="http://schemas.microsoft.com/office/drawing/2014/main" val="4254128222"/>
                    </a:ext>
                  </a:extLst>
                </a:gridCol>
                <a:gridCol w="1624123">
                  <a:extLst>
                    <a:ext uri="{9D8B030D-6E8A-4147-A177-3AD203B41FA5}">
                      <a16:colId xmlns:a16="http://schemas.microsoft.com/office/drawing/2014/main" val="678891939"/>
                    </a:ext>
                  </a:extLst>
                </a:gridCol>
              </a:tblGrid>
              <a:tr h="370840">
                <a:tc gridSpan="8"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 smtClean="0"/>
                        <a:t>데이터 타입</a:t>
                      </a:r>
                      <a:endParaRPr lang="ko-KR" altLang="en-US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8515528"/>
                  </a:ext>
                </a:extLst>
              </a:tr>
              <a:tr h="182880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Numeric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범주형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7827425"/>
                  </a:ext>
                </a:extLst>
              </a:tr>
              <a:tr h="303953">
                <a:tc gridSpan="8"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 smtClean="0"/>
                        <a:t>데이터 빈도</a:t>
                      </a:r>
                      <a:endParaRPr lang="ko-KR" altLang="en-US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6070083"/>
                  </a:ext>
                </a:extLst>
              </a:tr>
              <a:tr h="24214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7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9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0452217"/>
                  </a:ext>
                </a:extLst>
              </a:tr>
              <a:tr h="1803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ffectLst/>
                        </a:rPr>
                        <a:t>104491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ffectLst/>
                        </a:rPr>
                        <a:t>2403187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ffectLst/>
                        </a:rPr>
                        <a:t>5738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ffectLst/>
                        </a:rPr>
                        <a:t>215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4804055"/>
                  </a:ext>
                </a:extLst>
              </a:tr>
              <a:tr h="182880">
                <a:tc gridSpan="8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="0" dirty="0" smtClean="0"/>
                        <a:t>데이터 빈도</a:t>
                      </a: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246605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Min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1st Qu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Median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Mean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3rd Qu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Max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977534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ffectLst/>
                        </a:rPr>
                        <a:t>1.00</a:t>
                      </a:r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ffectLst/>
                        </a:rPr>
                        <a:t>2.00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ffectLst/>
                        </a:rPr>
                        <a:t>2.00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ffectLst/>
                        </a:rPr>
                        <a:t>1.97</a:t>
                      </a:r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ffectLst/>
                        </a:rPr>
                        <a:t>2.00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ffectLst/>
                        </a:rPr>
                        <a:t>9.00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7134258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518159" y="218692"/>
            <a:ext cx="5477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3. </a:t>
            </a:r>
            <a:r>
              <a:rPr lang="ko-KR" altLang="en-US" b="1" dirty="0" smtClean="0"/>
              <a:t>탐색적 데이터 분석 </a:t>
            </a:r>
            <a:r>
              <a:rPr lang="en-US" altLang="ko-KR" b="1" dirty="0" smtClean="0"/>
              <a:t>- </a:t>
            </a:r>
            <a:r>
              <a:rPr lang="ko-KR" altLang="en-US" b="1" dirty="0" smtClean="0"/>
              <a:t>설명변수</a:t>
            </a:r>
            <a:endParaRPr lang="en-US" altLang="ko-KR" b="1" dirty="0" smtClean="0"/>
          </a:p>
        </p:txBody>
      </p:sp>
    </p:spTree>
    <p:extLst>
      <p:ext uri="{BB962C8B-B14F-4D97-AF65-F5344CB8AC3E}">
        <p14:creationId xmlns:p14="http://schemas.microsoft.com/office/powerpoint/2010/main" val="3042331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18159" y="683768"/>
            <a:ext cx="10908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ASTHMA3</a:t>
            </a:r>
            <a:r>
              <a:rPr lang="en-US" altLang="ko-KR" dirty="0" smtClean="0"/>
              <a:t>(</a:t>
            </a:r>
            <a:r>
              <a:rPr lang="ko-KR" altLang="en-US" dirty="0" smtClean="0"/>
              <a:t>천식 앓아본 여부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/>
          </p:nvPr>
        </p:nvGraphicFramePr>
        <p:xfrm>
          <a:off x="518157" y="1186884"/>
          <a:ext cx="10454643" cy="10076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7123">
                  <a:extLst>
                    <a:ext uri="{9D8B030D-6E8A-4147-A177-3AD203B41FA5}">
                      <a16:colId xmlns:a16="http://schemas.microsoft.com/office/drawing/2014/main" val="1863749097"/>
                    </a:ext>
                  </a:extLst>
                </a:gridCol>
                <a:gridCol w="2341880">
                  <a:extLst>
                    <a:ext uri="{9D8B030D-6E8A-4147-A177-3AD203B41FA5}">
                      <a16:colId xmlns:a16="http://schemas.microsoft.com/office/drawing/2014/main" val="2058395924"/>
                    </a:ext>
                  </a:extLst>
                </a:gridCol>
                <a:gridCol w="2341880">
                  <a:extLst>
                    <a:ext uri="{9D8B030D-6E8A-4147-A177-3AD203B41FA5}">
                      <a16:colId xmlns:a16="http://schemas.microsoft.com/office/drawing/2014/main" val="2578777015"/>
                    </a:ext>
                  </a:extLst>
                </a:gridCol>
                <a:gridCol w="2341880">
                  <a:extLst>
                    <a:ext uri="{9D8B030D-6E8A-4147-A177-3AD203B41FA5}">
                      <a16:colId xmlns:a16="http://schemas.microsoft.com/office/drawing/2014/main" val="2897452979"/>
                    </a:ext>
                  </a:extLst>
                </a:gridCol>
                <a:gridCol w="2341880">
                  <a:extLst>
                    <a:ext uri="{9D8B030D-6E8A-4147-A177-3AD203B41FA5}">
                      <a16:colId xmlns:a16="http://schemas.microsoft.com/office/drawing/2014/main" val="398968224"/>
                    </a:ext>
                  </a:extLst>
                </a:gridCol>
              </a:tblGrid>
              <a:tr h="367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Value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7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9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38919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Label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Yes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Don’t know</a:t>
                      </a:r>
                    </a:p>
                    <a:p>
                      <a:pPr algn="ctr" latinLnBrk="1"/>
                      <a:r>
                        <a:rPr lang="en-US" altLang="ko-KR" dirty="0" smtClean="0"/>
                        <a:t>/Not Sure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Refused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26433527"/>
                  </a:ext>
                </a:extLst>
              </a:tr>
            </a:tbl>
          </a:graphicData>
        </a:graphic>
      </p:graphicFrame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8637" y="2968424"/>
            <a:ext cx="3911842" cy="3416400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8501310" y="6311846"/>
            <a:ext cx="12153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Bar graph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1260144" y="2874843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/>
              <a:t>시각화</a:t>
            </a:r>
            <a:endParaRPr lang="en-US" altLang="ko-KR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518159" y="218692"/>
            <a:ext cx="5477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3. </a:t>
            </a:r>
            <a:r>
              <a:rPr lang="ko-KR" altLang="en-US" b="1" dirty="0" smtClean="0"/>
              <a:t>탐색적 데이터 분석 </a:t>
            </a:r>
            <a:r>
              <a:rPr lang="en-US" altLang="ko-KR" b="1" dirty="0" smtClean="0"/>
              <a:t>- </a:t>
            </a:r>
            <a:r>
              <a:rPr lang="ko-KR" altLang="en-US" b="1" dirty="0" smtClean="0"/>
              <a:t>설명변수</a:t>
            </a:r>
            <a:endParaRPr lang="en-US" altLang="ko-KR" b="1" dirty="0" smtClean="0"/>
          </a:p>
        </p:txBody>
      </p:sp>
    </p:spTree>
    <p:extLst>
      <p:ext uri="{BB962C8B-B14F-4D97-AF65-F5344CB8AC3E}">
        <p14:creationId xmlns:p14="http://schemas.microsoft.com/office/powerpoint/2010/main" val="3671462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18159" y="683768"/>
            <a:ext cx="10908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CHCSCNCR(</a:t>
            </a:r>
            <a:r>
              <a:rPr lang="ko-KR" altLang="en-US" dirty="0" smtClean="0"/>
              <a:t>피부암 앓아본 여부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518157" y="1186884"/>
          <a:ext cx="10454643" cy="10076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7123">
                  <a:extLst>
                    <a:ext uri="{9D8B030D-6E8A-4147-A177-3AD203B41FA5}">
                      <a16:colId xmlns:a16="http://schemas.microsoft.com/office/drawing/2014/main" val="1863749097"/>
                    </a:ext>
                  </a:extLst>
                </a:gridCol>
                <a:gridCol w="2341880">
                  <a:extLst>
                    <a:ext uri="{9D8B030D-6E8A-4147-A177-3AD203B41FA5}">
                      <a16:colId xmlns:a16="http://schemas.microsoft.com/office/drawing/2014/main" val="2058395924"/>
                    </a:ext>
                  </a:extLst>
                </a:gridCol>
                <a:gridCol w="2341880">
                  <a:extLst>
                    <a:ext uri="{9D8B030D-6E8A-4147-A177-3AD203B41FA5}">
                      <a16:colId xmlns:a16="http://schemas.microsoft.com/office/drawing/2014/main" val="2578777015"/>
                    </a:ext>
                  </a:extLst>
                </a:gridCol>
                <a:gridCol w="2341880">
                  <a:extLst>
                    <a:ext uri="{9D8B030D-6E8A-4147-A177-3AD203B41FA5}">
                      <a16:colId xmlns:a16="http://schemas.microsoft.com/office/drawing/2014/main" val="2897452979"/>
                    </a:ext>
                  </a:extLst>
                </a:gridCol>
                <a:gridCol w="2341880">
                  <a:extLst>
                    <a:ext uri="{9D8B030D-6E8A-4147-A177-3AD203B41FA5}">
                      <a16:colId xmlns:a16="http://schemas.microsoft.com/office/drawing/2014/main" val="398968224"/>
                    </a:ext>
                  </a:extLst>
                </a:gridCol>
              </a:tblGrid>
              <a:tr h="367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Value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7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9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38919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Label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Yes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Don’t know</a:t>
                      </a:r>
                    </a:p>
                    <a:p>
                      <a:pPr algn="ctr" latinLnBrk="1"/>
                      <a:r>
                        <a:rPr lang="en-US" altLang="ko-KR" dirty="0" smtClean="0"/>
                        <a:t>/Not Sure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Refused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26433527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1260144" y="2874843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err="1" smtClean="0"/>
              <a:t>기초통계량</a:t>
            </a:r>
            <a:endParaRPr lang="en-US" altLang="ko-KR" dirty="0" smtClean="0"/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3092229"/>
              </p:ext>
            </p:extLst>
          </p:nvPr>
        </p:nvGraphicFramePr>
        <p:xfrm>
          <a:off x="1260144" y="3339919"/>
          <a:ext cx="9744740" cy="293116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624123">
                  <a:extLst>
                    <a:ext uri="{9D8B030D-6E8A-4147-A177-3AD203B41FA5}">
                      <a16:colId xmlns:a16="http://schemas.microsoft.com/office/drawing/2014/main" val="2880931764"/>
                    </a:ext>
                  </a:extLst>
                </a:gridCol>
                <a:gridCol w="812062">
                  <a:extLst>
                    <a:ext uri="{9D8B030D-6E8A-4147-A177-3AD203B41FA5}">
                      <a16:colId xmlns:a16="http://schemas.microsoft.com/office/drawing/2014/main" val="3494760735"/>
                    </a:ext>
                  </a:extLst>
                </a:gridCol>
                <a:gridCol w="812062">
                  <a:extLst>
                    <a:ext uri="{9D8B030D-6E8A-4147-A177-3AD203B41FA5}">
                      <a16:colId xmlns:a16="http://schemas.microsoft.com/office/drawing/2014/main" val="2448000916"/>
                    </a:ext>
                  </a:extLst>
                </a:gridCol>
                <a:gridCol w="1624123">
                  <a:extLst>
                    <a:ext uri="{9D8B030D-6E8A-4147-A177-3AD203B41FA5}">
                      <a16:colId xmlns:a16="http://schemas.microsoft.com/office/drawing/2014/main" val="1903230797"/>
                    </a:ext>
                  </a:extLst>
                </a:gridCol>
                <a:gridCol w="1624123">
                  <a:extLst>
                    <a:ext uri="{9D8B030D-6E8A-4147-A177-3AD203B41FA5}">
                      <a16:colId xmlns:a16="http://schemas.microsoft.com/office/drawing/2014/main" val="2433270721"/>
                    </a:ext>
                  </a:extLst>
                </a:gridCol>
                <a:gridCol w="812062">
                  <a:extLst>
                    <a:ext uri="{9D8B030D-6E8A-4147-A177-3AD203B41FA5}">
                      <a16:colId xmlns:a16="http://schemas.microsoft.com/office/drawing/2014/main" val="1247976441"/>
                    </a:ext>
                  </a:extLst>
                </a:gridCol>
                <a:gridCol w="812062">
                  <a:extLst>
                    <a:ext uri="{9D8B030D-6E8A-4147-A177-3AD203B41FA5}">
                      <a16:colId xmlns:a16="http://schemas.microsoft.com/office/drawing/2014/main" val="4254128222"/>
                    </a:ext>
                  </a:extLst>
                </a:gridCol>
                <a:gridCol w="1624123">
                  <a:extLst>
                    <a:ext uri="{9D8B030D-6E8A-4147-A177-3AD203B41FA5}">
                      <a16:colId xmlns:a16="http://schemas.microsoft.com/office/drawing/2014/main" val="678891939"/>
                    </a:ext>
                  </a:extLst>
                </a:gridCol>
              </a:tblGrid>
              <a:tr h="370840">
                <a:tc gridSpan="8"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 smtClean="0"/>
                        <a:t>데이터 타입</a:t>
                      </a:r>
                      <a:endParaRPr lang="ko-KR" altLang="en-US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8515528"/>
                  </a:ext>
                </a:extLst>
              </a:tr>
              <a:tr h="182880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Numeric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범주형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7827425"/>
                  </a:ext>
                </a:extLst>
              </a:tr>
              <a:tr h="303953">
                <a:tc gridSpan="8"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 smtClean="0"/>
                        <a:t>데이터 빈도</a:t>
                      </a:r>
                      <a:endParaRPr lang="ko-KR" altLang="en-US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6070083"/>
                  </a:ext>
                </a:extLst>
              </a:tr>
              <a:tr h="24214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7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9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0452217"/>
                  </a:ext>
                </a:extLst>
              </a:tr>
              <a:tr h="1803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ffectLst/>
                        </a:rPr>
                        <a:t>235803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ffectLst/>
                        </a:rPr>
                        <a:t>2272253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ffectLst/>
                        </a:rPr>
                        <a:t>5369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ffectLst/>
                        </a:rPr>
                        <a:t>206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4804055"/>
                  </a:ext>
                </a:extLst>
              </a:tr>
              <a:tr h="182880">
                <a:tc gridSpan="8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="0" dirty="0" smtClean="0"/>
                        <a:t>데이터 빈도</a:t>
                      </a: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246605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Min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1st Qu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Median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Mean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3rd Qu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Max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977534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ffectLst/>
                        </a:rPr>
                        <a:t>1.000</a:t>
                      </a:r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ffectLst/>
                        </a:rPr>
                        <a:t>2.000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ffectLst/>
                        </a:rPr>
                        <a:t>2.000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ffectLst/>
                        </a:rPr>
                        <a:t>1.917</a:t>
                      </a:r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ffectLst/>
                        </a:rPr>
                        <a:t>2.000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ffectLst/>
                        </a:rPr>
                        <a:t>9.000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7134258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518159" y="218692"/>
            <a:ext cx="5477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3. </a:t>
            </a:r>
            <a:r>
              <a:rPr lang="ko-KR" altLang="en-US" b="1" dirty="0" smtClean="0"/>
              <a:t>탐색적 데이터 분석 </a:t>
            </a:r>
            <a:r>
              <a:rPr lang="en-US" altLang="ko-KR" b="1" dirty="0" smtClean="0"/>
              <a:t>- </a:t>
            </a:r>
            <a:r>
              <a:rPr lang="ko-KR" altLang="en-US" b="1" dirty="0" smtClean="0"/>
              <a:t>설명변수</a:t>
            </a:r>
            <a:endParaRPr lang="en-US" altLang="ko-KR" b="1" dirty="0" smtClean="0"/>
          </a:p>
        </p:txBody>
      </p:sp>
    </p:spTree>
    <p:extLst>
      <p:ext uri="{BB962C8B-B14F-4D97-AF65-F5344CB8AC3E}">
        <p14:creationId xmlns:p14="http://schemas.microsoft.com/office/powerpoint/2010/main" val="3594829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18159" y="683768"/>
            <a:ext cx="10908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CHCSCNCR(</a:t>
            </a:r>
            <a:r>
              <a:rPr lang="ko-KR" altLang="en-US" dirty="0" smtClean="0"/>
              <a:t>피부암 앓아본 여부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518157" y="1186884"/>
          <a:ext cx="10454643" cy="10076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7123">
                  <a:extLst>
                    <a:ext uri="{9D8B030D-6E8A-4147-A177-3AD203B41FA5}">
                      <a16:colId xmlns:a16="http://schemas.microsoft.com/office/drawing/2014/main" val="1863749097"/>
                    </a:ext>
                  </a:extLst>
                </a:gridCol>
                <a:gridCol w="2341880">
                  <a:extLst>
                    <a:ext uri="{9D8B030D-6E8A-4147-A177-3AD203B41FA5}">
                      <a16:colId xmlns:a16="http://schemas.microsoft.com/office/drawing/2014/main" val="2058395924"/>
                    </a:ext>
                  </a:extLst>
                </a:gridCol>
                <a:gridCol w="2341880">
                  <a:extLst>
                    <a:ext uri="{9D8B030D-6E8A-4147-A177-3AD203B41FA5}">
                      <a16:colId xmlns:a16="http://schemas.microsoft.com/office/drawing/2014/main" val="2578777015"/>
                    </a:ext>
                  </a:extLst>
                </a:gridCol>
                <a:gridCol w="2341880">
                  <a:extLst>
                    <a:ext uri="{9D8B030D-6E8A-4147-A177-3AD203B41FA5}">
                      <a16:colId xmlns:a16="http://schemas.microsoft.com/office/drawing/2014/main" val="2897452979"/>
                    </a:ext>
                  </a:extLst>
                </a:gridCol>
                <a:gridCol w="2341880">
                  <a:extLst>
                    <a:ext uri="{9D8B030D-6E8A-4147-A177-3AD203B41FA5}">
                      <a16:colId xmlns:a16="http://schemas.microsoft.com/office/drawing/2014/main" val="398968224"/>
                    </a:ext>
                  </a:extLst>
                </a:gridCol>
              </a:tblGrid>
              <a:tr h="367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Value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7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9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38919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Label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Yes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Don’t know</a:t>
                      </a:r>
                    </a:p>
                    <a:p>
                      <a:pPr algn="ctr" latinLnBrk="1"/>
                      <a:r>
                        <a:rPr lang="en-US" altLang="ko-KR" dirty="0" smtClean="0"/>
                        <a:t>/Not Sure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Refused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26433527"/>
                  </a:ext>
                </a:extLst>
              </a:tr>
            </a:tbl>
          </a:graphicData>
        </a:graphic>
      </p:graphicFrame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9117" y="2978584"/>
            <a:ext cx="3911842" cy="341640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8501310" y="6311846"/>
            <a:ext cx="12153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Bar graph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1260144" y="2874843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/>
              <a:t>시각화</a:t>
            </a:r>
            <a:endParaRPr lang="en-US" altLang="ko-KR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518159" y="218692"/>
            <a:ext cx="5477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3. </a:t>
            </a:r>
            <a:r>
              <a:rPr lang="ko-KR" altLang="en-US" b="1" dirty="0" smtClean="0"/>
              <a:t>탐색적 데이터 분석 </a:t>
            </a:r>
            <a:r>
              <a:rPr lang="en-US" altLang="ko-KR" b="1" dirty="0" smtClean="0"/>
              <a:t>- </a:t>
            </a:r>
            <a:r>
              <a:rPr lang="ko-KR" altLang="en-US" b="1" dirty="0" smtClean="0"/>
              <a:t>설명변수</a:t>
            </a:r>
            <a:endParaRPr lang="en-US" altLang="ko-KR" b="1" dirty="0" smtClean="0"/>
          </a:p>
        </p:txBody>
      </p:sp>
    </p:spTree>
    <p:extLst>
      <p:ext uri="{BB962C8B-B14F-4D97-AF65-F5344CB8AC3E}">
        <p14:creationId xmlns:p14="http://schemas.microsoft.com/office/powerpoint/2010/main" val="1293801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18159" y="683768"/>
            <a:ext cx="10908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HAVARTH3</a:t>
            </a:r>
            <a:r>
              <a:rPr lang="en-US" altLang="ko-KR" dirty="0" smtClean="0"/>
              <a:t>(</a:t>
            </a:r>
            <a:r>
              <a:rPr lang="ko-KR" altLang="en-US" dirty="0" smtClean="0"/>
              <a:t>관절염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류마티스</a:t>
            </a:r>
            <a:r>
              <a:rPr lang="ko-KR" altLang="en-US" dirty="0" smtClean="0"/>
              <a:t> 성 관절염</a:t>
            </a:r>
            <a:r>
              <a:rPr lang="en-US" altLang="ko-KR" dirty="0" smtClean="0"/>
              <a:t>, </a:t>
            </a:r>
            <a:r>
              <a:rPr lang="ko-KR" altLang="en-US" dirty="0" smtClean="0"/>
              <a:t>통풍</a:t>
            </a:r>
            <a:r>
              <a:rPr lang="en-US" altLang="ko-KR" dirty="0" smtClean="0"/>
              <a:t>, </a:t>
            </a:r>
            <a:r>
              <a:rPr lang="ko-KR" altLang="en-US" dirty="0" smtClean="0"/>
              <a:t>루푸스</a:t>
            </a:r>
            <a:r>
              <a:rPr lang="en-US" altLang="ko-KR" dirty="0" smtClean="0"/>
              <a:t>, </a:t>
            </a:r>
            <a:r>
              <a:rPr lang="ko-KR" altLang="en-US" dirty="0" smtClean="0"/>
              <a:t>섬유 근육통을 앓아본 여부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518157" y="1186884"/>
          <a:ext cx="10454643" cy="10076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7123">
                  <a:extLst>
                    <a:ext uri="{9D8B030D-6E8A-4147-A177-3AD203B41FA5}">
                      <a16:colId xmlns:a16="http://schemas.microsoft.com/office/drawing/2014/main" val="1863749097"/>
                    </a:ext>
                  </a:extLst>
                </a:gridCol>
                <a:gridCol w="2341880">
                  <a:extLst>
                    <a:ext uri="{9D8B030D-6E8A-4147-A177-3AD203B41FA5}">
                      <a16:colId xmlns:a16="http://schemas.microsoft.com/office/drawing/2014/main" val="2058395924"/>
                    </a:ext>
                  </a:extLst>
                </a:gridCol>
                <a:gridCol w="2341880">
                  <a:extLst>
                    <a:ext uri="{9D8B030D-6E8A-4147-A177-3AD203B41FA5}">
                      <a16:colId xmlns:a16="http://schemas.microsoft.com/office/drawing/2014/main" val="2578777015"/>
                    </a:ext>
                  </a:extLst>
                </a:gridCol>
                <a:gridCol w="2341880">
                  <a:extLst>
                    <a:ext uri="{9D8B030D-6E8A-4147-A177-3AD203B41FA5}">
                      <a16:colId xmlns:a16="http://schemas.microsoft.com/office/drawing/2014/main" val="2897452979"/>
                    </a:ext>
                  </a:extLst>
                </a:gridCol>
                <a:gridCol w="2341880">
                  <a:extLst>
                    <a:ext uri="{9D8B030D-6E8A-4147-A177-3AD203B41FA5}">
                      <a16:colId xmlns:a16="http://schemas.microsoft.com/office/drawing/2014/main" val="398968224"/>
                    </a:ext>
                  </a:extLst>
                </a:gridCol>
              </a:tblGrid>
              <a:tr h="367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Value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7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9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38919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Label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Yes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Don’t know</a:t>
                      </a:r>
                    </a:p>
                    <a:p>
                      <a:pPr algn="ctr" latinLnBrk="1"/>
                      <a:r>
                        <a:rPr lang="en-US" altLang="ko-KR" dirty="0" smtClean="0"/>
                        <a:t>/Not Sure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Refused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26433527"/>
                  </a:ext>
                </a:extLst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1260144" y="2874843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err="1" smtClean="0"/>
              <a:t>기초통계량</a:t>
            </a:r>
            <a:endParaRPr lang="en-US" altLang="ko-KR" dirty="0" smtClean="0"/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2906646"/>
              </p:ext>
            </p:extLst>
          </p:nvPr>
        </p:nvGraphicFramePr>
        <p:xfrm>
          <a:off x="1260144" y="3339919"/>
          <a:ext cx="9744740" cy="293116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624123">
                  <a:extLst>
                    <a:ext uri="{9D8B030D-6E8A-4147-A177-3AD203B41FA5}">
                      <a16:colId xmlns:a16="http://schemas.microsoft.com/office/drawing/2014/main" val="2880931764"/>
                    </a:ext>
                  </a:extLst>
                </a:gridCol>
                <a:gridCol w="812062">
                  <a:extLst>
                    <a:ext uri="{9D8B030D-6E8A-4147-A177-3AD203B41FA5}">
                      <a16:colId xmlns:a16="http://schemas.microsoft.com/office/drawing/2014/main" val="3494760735"/>
                    </a:ext>
                  </a:extLst>
                </a:gridCol>
                <a:gridCol w="812062">
                  <a:extLst>
                    <a:ext uri="{9D8B030D-6E8A-4147-A177-3AD203B41FA5}">
                      <a16:colId xmlns:a16="http://schemas.microsoft.com/office/drawing/2014/main" val="2448000916"/>
                    </a:ext>
                  </a:extLst>
                </a:gridCol>
                <a:gridCol w="1624123">
                  <a:extLst>
                    <a:ext uri="{9D8B030D-6E8A-4147-A177-3AD203B41FA5}">
                      <a16:colId xmlns:a16="http://schemas.microsoft.com/office/drawing/2014/main" val="1903230797"/>
                    </a:ext>
                  </a:extLst>
                </a:gridCol>
                <a:gridCol w="1624123">
                  <a:extLst>
                    <a:ext uri="{9D8B030D-6E8A-4147-A177-3AD203B41FA5}">
                      <a16:colId xmlns:a16="http://schemas.microsoft.com/office/drawing/2014/main" val="2433270721"/>
                    </a:ext>
                  </a:extLst>
                </a:gridCol>
                <a:gridCol w="812062">
                  <a:extLst>
                    <a:ext uri="{9D8B030D-6E8A-4147-A177-3AD203B41FA5}">
                      <a16:colId xmlns:a16="http://schemas.microsoft.com/office/drawing/2014/main" val="1247976441"/>
                    </a:ext>
                  </a:extLst>
                </a:gridCol>
                <a:gridCol w="812062">
                  <a:extLst>
                    <a:ext uri="{9D8B030D-6E8A-4147-A177-3AD203B41FA5}">
                      <a16:colId xmlns:a16="http://schemas.microsoft.com/office/drawing/2014/main" val="4254128222"/>
                    </a:ext>
                  </a:extLst>
                </a:gridCol>
                <a:gridCol w="1624123">
                  <a:extLst>
                    <a:ext uri="{9D8B030D-6E8A-4147-A177-3AD203B41FA5}">
                      <a16:colId xmlns:a16="http://schemas.microsoft.com/office/drawing/2014/main" val="678891939"/>
                    </a:ext>
                  </a:extLst>
                </a:gridCol>
              </a:tblGrid>
              <a:tr h="370840">
                <a:tc gridSpan="8"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 smtClean="0"/>
                        <a:t>데이터 타입</a:t>
                      </a:r>
                      <a:endParaRPr lang="ko-KR" altLang="en-US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8515528"/>
                  </a:ext>
                </a:extLst>
              </a:tr>
              <a:tr h="182880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Numeric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범주형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7827425"/>
                  </a:ext>
                </a:extLst>
              </a:tr>
              <a:tr h="303953">
                <a:tc gridSpan="8"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 smtClean="0"/>
                        <a:t>데이터 빈도</a:t>
                      </a:r>
                      <a:endParaRPr lang="ko-KR" altLang="en-US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6070083"/>
                  </a:ext>
                </a:extLst>
              </a:tr>
              <a:tr h="24214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7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9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0452217"/>
                  </a:ext>
                </a:extLst>
              </a:tr>
              <a:tr h="1803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ffectLst/>
                        </a:rPr>
                        <a:t>862,509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ffectLst/>
                        </a:rPr>
                        <a:t>1,638,358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ffectLst/>
                        </a:rPr>
                        <a:t>12,323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ffectLst/>
                        </a:rPr>
                        <a:t>441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4804055"/>
                  </a:ext>
                </a:extLst>
              </a:tr>
              <a:tr h="182880">
                <a:tc gridSpan="8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="0" dirty="0" smtClean="0"/>
                        <a:t>데이터 빈도</a:t>
                      </a: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246605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Min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1st Qu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Median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Mean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3rd Qu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Max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977534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ffectLst/>
                        </a:rPr>
                        <a:t>1.000</a:t>
                      </a:r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ffectLst/>
                        </a:rPr>
                        <a:t>1.000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ffectLst/>
                        </a:rPr>
                        <a:t>2.000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ffectLst/>
                        </a:rPr>
                        <a:t>1.683</a:t>
                      </a:r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ffectLst/>
                        </a:rPr>
                        <a:t>2.000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ffectLst/>
                        </a:rPr>
                        <a:t>9.000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7134258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518159" y="218692"/>
            <a:ext cx="5477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3. </a:t>
            </a:r>
            <a:r>
              <a:rPr lang="ko-KR" altLang="en-US" b="1" dirty="0" smtClean="0"/>
              <a:t>탐색적 데이터 분석 </a:t>
            </a:r>
            <a:r>
              <a:rPr lang="en-US" altLang="ko-KR" b="1" dirty="0" smtClean="0"/>
              <a:t>- </a:t>
            </a:r>
            <a:r>
              <a:rPr lang="ko-KR" altLang="en-US" b="1" dirty="0" smtClean="0"/>
              <a:t>설명변수</a:t>
            </a:r>
            <a:endParaRPr lang="en-US" altLang="ko-KR" b="1" dirty="0" smtClean="0"/>
          </a:p>
        </p:txBody>
      </p:sp>
    </p:spTree>
    <p:extLst>
      <p:ext uri="{BB962C8B-B14F-4D97-AF65-F5344CB8AC3E}">
        <p14:creationId xmlns:p14="http://schemas.microsoft.com/office/powerpoint/2010/main" val="891706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73420" y="1088136"/>
            <a:ext cx="5477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1. </a:t>
            </a:r>
            <a:r>
              <a:rPr lang="ko-KR" altLang="en-US" b="1" dirty="0" smtClean="0"/>
              <a:t>데이터 소개와 이해</a:t>
            </a:r>
            <a:endParaRPr lang="en-US" altLang="ko-KR" b="1" dirty="0" smtClean="0"/>
          </a:p>
        </p:txBody>
      </p:sp>
      <p:sp>
        <p:nvSpPr>
          <p:cNvPr id="14" name="TextBox 13"/>
          <p:cNvSpPr txBox="1"/>
          <p:nvPr/>
        </p:nvSpPr>
        <p:spPr>
          <a:xfrm>
            <a:off x="2165894" y="3144354"/>
            <a:ext cx="3930106" cy="1040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23260"/>
          <a:stretch/>
        </p:blipFill>
        <p:spPr>
          <a:xfrm>
            <a:off x="973420" y="1882567"/>
            <a:ext cx="7667660" cy="3100913"/>
          </a:xfrm>
          <a:prstGeom prst="rect">
            <a:avLst/>
          </a:prstGeom>
          <a:ln cmpd="sng">
            <a:solidFill>
              <a:schemeClr val="accent1"/>
            </a:solidFill>
          </a:ln>
        </p:spPr>
      </p:pic>
      <p:sp>
        <p:nvSpPr>
          <p:cNvPr id="15" name="TextBox 14"/>
          <p:cNvSpPr txBox="1"/>
          <p:nvPr/>
        </p:nvSpPr>
        <p:spPr>
          <a:xfrm>
            <a:off x="2165894" y="3442207"/>
            <a:ext cx="3930106" cy="1692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 altLang="ko-KR" sz="500" dirty="0" smtClean="0"/>
          </a:p>
        </p:txBody>
      </p:sp>
      <p:sp>
        <p:nvSpPr>
          <p:cNvPr id="17" name="직사각형 16"/>
          <p:cNvSpPr/>
          <p:nvPr/>
        </p:nvSpPr>
        <p:spPr>
          <a:xfrm>
            <a:off x="944118" y="5412067"/>
            <a:ext cx="10303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2011</a:t>
            </a:r>
            <a:r>
              <a:rPr lang="ko-KR" altLang="en-US" dirty="0"/>
              <a:t>년 </a:t>
            </a:r>
            <a:r>
              <a:rPr lang="en-US" altLang="ko-KR" dirty="0"/>
              <a:t>1</a:t>
            </a:r>
            <a:r>
              <a:rPr lang="ko-KR" altLang="en-US" dirty="0"/>
              <a:t>월부터 </a:t>
            </a:r>
            <a:r>
              <a:rPr lang="en-US" altLang="ko-KR" dirty="0"/>
              <a:t>2016</a:t>
            </a:r>
            <a:r>
              <a:rPr lang="ko-KR" altLang="en-US" dirty="0"/>
              <a:t>년까지 </a:t>
            </a:r>
            <a:r>
              <a:rPr lang="en-US" altLang="ko-KR" dirty="0"/>
              <a:t>6</a:t>
            </a:r>
            <a:r>
              <a:rPr lang="ko-KR" altLang="en-US" dirty="0"/>
              <a:t>년 동안 미국인을 조사대상으로 </a:t>
            </a:r>
            <a:r>
              <a:rPr lang="ko-KR" altLang="en-US" dirty="0" err="1"/>
              <a:t>미국질병통제예방센터에서</a:t>
            </a:r>
            <a:r>
              <a:rPr lang="ko-KR" altLang="en-US" dirty="0"/>
              <a:t> 발표한 </a:t>
            </a:r>
            <a:r>
              <a:rPr lang="en-US" altLang="ko-KR" dirty="0"/>
              <a:t>behavioral-risk-factor-surveillance-system </a:t>
            </a:r>
            <a:r>
              <a:rPr lang="ko-KR" altLang="en-US" dirty="0"/>
              <a:t>설문조사</a:t>
            </a:r>
            <a:r>
              <a:rPr lang="en-US" altLang="ko-KR" dirty="0"/>
              <a:t>/</a:t>
            </a:r>
            <a:r>
              <a:rPr lang="ko-KR" altLang="en-US" dirty="0"/>
              <a:t>전화조사를 활용하여 암 발병</a:t>
            </a:r>
            <a:r>
              <a:rPr lang="en-US" altLang="ko-KR" dirty="0"/>
              <a:t>(</a:t>
            </a:r>
            <a:r>
              <a:rPr lang="ko-KR" altLang="en-US" dirty="0"/>
              <a:t>피부암 제외</a:t>
            </a:r>
            <a:r>
              <a:rPr lang="en-US" altLang="ko-KR" dirty="0"/>
              <a:t>)</a:t>
            </a:r>
            <a:r>
              <a:rPr lang="ko-KR" altLang="en-US" dirty="0"/>
              <a:t>에 영향을 주는 변수들을 확인하고</a:t>
            </a:r>
            <a:r>
              <a:rPr lang="en-US" altLang="ko-KR" dirty="0"/>
              <a:t>, </a:t>
            </a:r>
            <a:r>
              <a:rPr lang="ko-KR" altLang="en-US" dirty="0"/>
              <a:t>그 집단을 파악하려고 한다</a:t>
            </a:r>
            <a:r>
              <a:rPr lang="en-US" altLang="ko-KR" dirty="0"/>
              <a:t>.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165894" y="2734321"/>
            <a:ext cx="3930106" cy="7078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 altLang="ko-KR" sz="500" dirty="0" smtClean="0"/>
          </a:p>
          <a:p>
            <a:endParaRPr lang="en-US" altLang="ko-KR" sz="500" dirty="0"/>
          </a:p>
          <a:p>
            <a:endParaRPr lang="en-US" altLang="ko-KR" sz="500" dirty="0" smtClean="0"/>
          </a:p>
          <a:p>
            <a:endParaRPr lang="en-US" altLang="ko-KR" sz="500" dirty="0"/>
          </a:p>
          <a:p>
            <a:endParaRPr lang="en-US" altLang="ko-KR" sz="500" dirty="0" smtClean="0"/>
          </a:p>
          <a:p>
            <a:endParaRPr lang="en-US" altLang="ko-KR" sz="500" dirty="0"/>
          </a:p>
          <a:p>
            <a:endParaRPr lang="en-US" altLang="ko-KR" sz="500" dirty="0" smtClean="0"/>
          </a:p>
          <a:p>
            <a:endParaRPr lang="en-US" altLang="ko-KR" sz="500" dirty="0"/>
          </a:p>
        </p:txBody>
      </p:sp>
    </p:spTree>
    <p:extLst>
      <p:ext uri="{BB962C8B-B14F-4D97-AF65-F5344CB8AC3E}">
        <p14:creationId xmlns:p14="http://schemas.microsoft.com/office/powerpoint/2010/main" val="884346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18159" y="683768"/>
            <a:ext cx="10908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HAVARTH3</a:t>
            </a:r>
            <a:r>
              <a:rPr lang="en-US" altLang="ko-KR" dirty="0" smtClean="0"/>
              <a:t>(</a:t>
            </a:r>
            <a:r>
              <a:rPr lang="ko-KR" altLang="en-US" dirty="0" smtClean="0"/>
              <a:t>관절염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류마티스</a:t>
            </a:r>
            <a:r>
              <a:rPr lang="ko-KR" altLang="en-US" dirty="0" smtClean="0"/>
              <a:t> 성 관절염</a:t>
            </a:r>
            <a:r>
              <a:rPr lang="en-US" altLang="ko-KR" dirty="0" smtClean="0"/>
              <a:t>, </a:t>
            </a:r>
            <a:r>
              <a:rPr lang="ko-KR" altLang="en-US" dirty="0" smtClean="0"/>
              <a:t>통풍</a:t>
            </a:r>
            <a:r>
              <a:rPr lang="en-US" altLang="ko-KR" dirty="0" smtClean="0"/>
              <a:t>, </a:t>
            </a:r>
            <a:r>
              <a:rPr lang="ko-KR" altLang="en-US" dirty="0" smtClean="0"/>
              <a:t>루푸스</a:t>
            </a:r>
            <a:r>
              <a:rPr lang="en-US" altLang="ko-KR" dirty="0" smtClean="0"/>
              <a:t>, </a:t>
            </a:r>
            <a:r>
              <a:rPr lang="ko-KR" altLang="en-US" dirty="0" smtClean="0"/>
              <a:t>섬유 근육통을 앓아본 여부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518157" y="1186884"/>
          <a:ext cx="10454643" cy="10076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7123">
                  <a:extLst>
                    <a:ext uri="{9D8B030D-6E8A-4147-A177-3AD203B41FA5}">
                      <a16:colId xmlns:a16="http://schemas.microsoft.com/office/drawing/2014/main" val="1863749097"/>
                    </a:ext>
                  </a:extLst>
                </a:gridCol>
                <a:gridCol w="2341880">
                  <a:extLst>
                    <a:ext uri="{9D8B030D-6E8A-4147-A177-3AD203B41FA5}">
                      <a16:colId xmlns:a16="http://schemas.microsoft.com/office/drawing/2014/main" val="2058395924"/>
                    </a:ext>
                  </a:extLst>
                </a:gridCol>
                <a:gridCol w="2341880">
                  <a:extLst>
                    <a:ext uri="{9D8B030D-6E8A-4147-A177-3AD203B41FA5}">
                      <a16:colId xmlns:a16="http://schemas.microsoft.com/office/drawing/2014/main" val="2578777015"/>
                    </a:ext>
                  </a:extLst>
                </a:gridCol>
                <a:gridCol w="2341880">
                  <a:extLst>
                    <a:ext uri="{9D8B030D-6E8A-4147-A177-3AD203B41FA5}">
                      <a16:colId xmlns:a16="http://schemas.microsoft.com/office/drawing/2014/main" val="2897452979"/>
                    </a:ext>
                  </a:extLst>
                </a:gridCol>
                <a:gridCol w="2341880">
                  <a:extLst>
                    <a:ext uri="{9D8B030D-6E8A-4147-A177-3AD203B41FA5}">
                      <a16:colId xmlns:a16="http://schemas.microsoft.com/office/drawing/2014/main" val="398968224"/>
                    </a:ext>
                  </a:extLst>
                </a:gridCol>
              </a:tblGrid>
              <a:tr h="367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Value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7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9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38919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Label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Yes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Don’t know</a:t>
                      </a:r>
                    </a:p>
                    <a:p>
                      <a:pPr algn="ctr" latinLnBrk="1"/>
                      <a:r>
                        <a:rPr lang="en-US" altLang="ko-KR" dirty="0" smtClean="0"/>
                        <a:t>/Not Sure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Refused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26433527"/>
                  </a:ext>
                </a:extLst>
              </a:tr>
            </a:tbl>
          </a:graphicData>
        </a:graphic>
      </p:graphicFrame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9117" y="2978584"/>
            <a:ext cx="3911843" cy="3416400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8501310" y="6311846"/>
            <a:ext cx="12153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Bar graph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1260144" y="2874843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/>
              <a:t>시각화</a:t>
            </a:r>
            <a:endParaRPr lang="en-US" altLang="ko-KR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518159" y="218692"/>
            <a:ext cx="5477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3. </a:t>
            </a:r>
            <a:r>
              <a:rPr lang="ko-KR" altLang="en-US" b="1" dirty="0" smtClean="0"/>
              <a:t>탐색적 데이터 분석 </a:t>
            </a:r>
            <a:r>
              <a:rPr lang="en-US" altLang="ko-KR" b="1" dirty="0" smtClean="0"/>
              <a:t>- </a:t>
            </a:r>
            <a:r>
              <a:rPr lang="ko-KR" altLang="en-US" b="1" dirty="0" smtClean="0"/>
              <a:t>설명변수</a:t>
            </a:r>
            <a:endParaRPr lang="en-US" altLang="ko-KR" b="1" dirty="0" smtClean="0"/>
          </a:p>
        </p:txBody>
      </p:sp>
    </p:spTree>
    <p:extLst>
      <p:ext uri="{BB962C8B-B14F-4D97-AF65-F5344CB8AC3E}">
        <p14:creationId xmlns:p14="http://schemas.microsoft.com/office/powerpoint/2010/main" val="3075823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18159" y="683768"/>
            <a:ext cx="10908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ADDEPEV2</a:t>
            </a:r>
            <a:r>
              <a:rPr lang="en-US" altLang="ko-KR" dirty="0" smtClean="0"/>
              <a:t>(</a:t>
            </a:r>
            <a:r>
              <a:rPr lang="ko-KR" altLang="en-US" dirty="0" smtClean="0"/>
              <a:t>우울증을 앓아본 여부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518157" y="1186884"/>
          <a:ext cx="10454643" cy="10076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7123">
                  <a:extLst>
                    <a:ext uri="{9D8B030D-6E8A-4147-A177-3AD203B41FA5}">
                      <a16:colId xmlns:a16="http://schemas.microsoft.com/office/drawing/2014/main" val="1863749097"/>
                    </a:ext>
                  </a:extLst>
                </a:gridCol>
                <a:gridCol w="2341880">
                  <a:extLst>
                    <a:ext uri="{9D8B030D-6E8A-4147-A177-3AD203B41FA5}">
                      <a16:colId xmlns:a16="http://schemas.microsoft.com/office/drawing/2014/main" val="2058395924"/>
                    </a:ext>
                  </a:extLst>
                </a:gridCol>
                <a:gridCol w="2341880">
                  <a:extLst>
                    <a:ext uri="{9D8B030D-6E8A-4147-A177-3AD203B41FA5}">
                      <a16:colId xmlns:a16="http://schemas.microsoft.com/office/drawing/2014/main" val="2578777015"/>
                    </a:ext>
                  </a:extLst>
                </a:gridCol>
                <a:gridCol w="2341880">
                  <a:extLst>
                    <a:ext uri="{9D8B030D-6E8A-4147-A177-3AD203B41FA5}">
                      <a16:colId xmlns:a16="http://schemas.microsoft.com/office/drawing/2014/main" val="2897452979"/>
                    </a:ext>
                  </a:extLst>
                </a:gridCol>
                <a:gridCol w="2341880">
                  <a:extLst>
                    <a:ext uri="{9D8B030D-6E8A-4147-A177-3AD203B41FA5}">
                      <a16:colId xmlns:a16="http://schemas.microsoft.com/office/drawing/2014/main" val="398968224"/>
                    </a:ext>
                  </a:extLst>
                </a:gridCol>
              </a:tblGrid>
              <a:tr h="367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Value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7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9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38919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Label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Yes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Don’t know</a:t>
                      </a:r>
                    </a:p>
                    <a:p>
                      <a:pPr algn="ctr" latinLnBrk="1"/>
                      <a:r>
                        <a:rPr lang="en-US" altLang="ko-KR" dirty="0" smtClean="0"/>
                        <a:t>/Not Sure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Refused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26433527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1260144" y="2874843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err="1" smtClean="0"/>
              <a:t>기초통계량</a:t>
            </a:r>
            <a:endParaRPr lang="en-US" altLang="ko-KR" dirty="0" smtClean="0"/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3508082"/>
              </p:ext>
            </p:extLst>
          </p:nvPr>
        </p:nvGraphicFramePr>
        <p:xfrm>
          <a:off x="1260144" y="3339919"/>
          <a:ext cx="9744740" cy="293116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624123">
                  <a:extLst>
                    <a:ext uri="{9D8B030D-6E8A-4147-A177-3AD203B41FA5}">
                      <a16:colId xmlns:a16="http://schemas.microsoft.com/office/drawing/2014/main" val="2880931764"/>
                    </a:ext>
                  </a:extLst>
                </a:gridCol>
                <a:gridCol w="812062">
                  <a:extLst>
                    <a:ext uri="{9D8B030D-6E8A-4147-A177-3AD203B41FA5}">
                      <a16:colId xmlns:a16="http://schemas.microsoft.com/office/drawing/2014/main" val="3494760735"/>
                    </a:ext>
                  </a:extLst>
                </a:gridCol>
                <a:gridCol w="812062">
                  <a:extLst>
                    <a:ext uri="{9D8B030D-6E8A-4147-A177-3AD203B41FA5}">
                      <a16:colId xmlns:a16="http://schemas.microsoft.com/office/drawing/2014/main" val="2448000916"/>
                    </a:ext>
                  </a:extLst>
                </a:gridCol>
                <a:gridCol w="1624123">
                  <a:extLst>
                    <a:ext uri="{9D8B030D-6E8A-4147-A177-3AD203B41FA5}">
                      <a16:colId xmlns:a16="http://schemas.microsoft.com/office/drawing/2014/main" val="1903230797"/>
                    </a:ext>
                  </a:extLst>
                </a:gridCol>
                <a:gridCol w="1624123">
                  <a:extLst>
                    <a:ext uri="{9D8B030D-6E8A-4147-A177-3AD203B41FA5}">
                      <a16:colId xmlns:a16="http://schemas.microsoft.com/office/drawing/2014/main" val="2433270721"/>
                    </a:ext>
                  </a:extLst>
                </a:gridCol>
                <a:gridCol w="812062">
                  <a:extLst>
                    <a:ext uri="{9D8B030D-6E8A-4147-A177-3AD203B41FA5}">
                      <a16:colId xmlns:a16="http://schemas.microsoft.com/office/drawing/2014/main" val="1247976441"/>
                    </a:ext>
                  </a:extLst>
                </a:gridCol>
                <a:gridCol w="812062">
                  <a:extLst>
                    <a:ext uri="{9D8B030D-6E8A-4147-A177-3AD203B41FA5}">
                      <a16:colId xmlns:a16="http://schemas.microsoft.com/office/drawing/2014/main" val="4254128222"/>
                    </a:ext>
                  </a:extLst>
                </a:gridCol>
                <a:gridCol w="1624123">
                  <a:extLst>
                    <a:ext uri="{9D8B030D-6E8A-4147-A177-3AD203B41FA5}">
                      <a16:colId xmlns:a16="http://schemas.microsoft.com/office/drawing/2014/main" val="678891939"/>
                    </a:ext>
                  </a:extLst>
                </a:gridCol>
              </a:tblGrid>
              <a:tr h="370840">
                <a:tc gridSpan="8"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 smtClean="0"/>
                        <a:t>데이터 타입</a:t>
                      </a:r>
                      <a:endParaRPr lang="ko-KR" altLang="en-US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8515528"/>
                  </a:ext>
                </a:extLst>
              </a:tr>
              <a:tr h="182880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Numeric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범주형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7827425"/>
                  </a:ext>
                </a:extLst>
              </a:tr>
              <a:tr h="303953">
                <a:tc gridSpan="8"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 smtClean="0"/>
                        <a:t>데이터 빈도</a:t>
                      </a:r>
                      <a:endParaRPr lang="ko-KR" altLang="en-US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6070083"/>
                  </a:ext>
                </a:extLst>
              </a:tr>
              <a:tr h="24214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7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9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0452217"/>
                  </a:ext>
                </a:extLst>
              </a:tr>
              <a:tr h="1803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ffectLst/>
                        </a:rPr>
                        <a:t>475,329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ffectLst/>
                        </a:rPr>
                        <a:t>2,028,771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ffectLst/>
                        </a:rPr>
                        <a:t>7,995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ffectLst/>
                        </a:rPr>
                        <a:t>1,536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4804055"/>
                  </a:ext>
                </a:extLst>
              </a:tr>
              <a:tr h="182880">
                <a:tc gridSpan="8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="0" dirty="0" smtClean="0"/>
                        <a:t>데이터 빈도</a:t>
                      </a: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246605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Min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1st Qu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Median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Mean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3rd Qu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Max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977534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ffectLst/>
                        </a:rPr>
                        <a:t>1.000</a:t>
                      </a:r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ffectLst/>
                        </a:rPr>
                        <a:t>2.000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ffectLst/>
                        </a:rPr>
                        <a:t>2.000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ffectLst/>
                        </a:rPr>
                        <a:t>1.831</a:t>
                      </a:r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ffectLst/>
                        </a:rPr>
                        <a:t>2.000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ffectLst/>
                        </a:rPr>
                        <a:t>9.000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7134258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518159" y="218692"/>
            <a:ext cx="5477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3. </a:t>
            </a:r>
            <a:r>
              <a:rPr lang="ko-KR" altLang="en-US" b="1" dirty="0" smtClean="0"/>
              <a:t>탐색적 데이터 분석 </a:t>
            </a:r>
            <a:r>
              <a:rPr lang="en-US" altLang="ko-KR" b="1" dirty="0" smtClean="0"/>
              <a:t>- </a:t>
            </a:r>
            <a:r>
              <a:rPr lang="ko-KR" altLang="en-US" b="1" dirty="0" smtClean="0"/>
              <a:t>설명변수</a:t>
            </a:r>
            <a:endParaRPr lang="en-US" altLang="ko-KR" b="1" dirty="0" smtClean="0"/>
          </a:p>
        </p:txBody>
      </p:sp>
    </p:spTree>
    <p:extLst>
      <p:ext uri="{BB962C8B-B14F-4D97-AF65-F5344CB8AC3E}">
        <p14:creationId xmlns:p14="http://schemas.microsoft.com/office/powerpoint/2010/main" val="1308515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18159" y="683768"/>
            <a:ext cx="10908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ADDEPEV2</a:t>
            </a:r>
            <a:r>
              <a:rPr lang="en-US" altLang="ko-KR" dirty="0" smtClean="0"/>
              <a:t>(</a:t>
            </a:r>
            <a:r>
              <a:rPr lang="ko-KR" altLang="en-US" dirty="0" smtClean="0"/>
              <a:t>우울증을 앓아본 여부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518157" y="1186884"/>
          <a:ext cx="10454643" cy="10076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7123">
                  <a:extLst>
                    <a:ext uri="{9D8B030D-6E8A-4147-A177-3AD203B41FA5}">
                      <a16:colId xmlns:a16="http://schemas.microsoft.com/office/drawing/2014/main" val="1863749097"/>
                    </a:ext>
                  </a:extLst>
                </a:gridCol>
                <a:gridCol w="2341880">
                  <a:extLst>
                    <a:ext uri="{9D8B030D-6E8A-4147-A177-3AD203B41FA5}">
                      <a16:colId xmlns:a16="http://schemas.microsoft.com/office/drawing/2014/main" val="2058395924"/>
                    </a:ext>
                  </a:extLst>
                </a:gridCol>
                <a:gridCol w="2341880">
                  <a:extLst>
                    <a:ext uri="{9D8B030D-6E8A-4147-A177-3AD203B41FA5}">
                      <a16:colId xmlns:a16="http://schemas.microsoft.com/office/drawing/2014/main" val="2578777015"/>
                    </a:ext>
                  </a:extLst>
                </a:gridCol>
                <a:gridCol w="2341880">
                  <a:extLst>
                    <a:ext uri="{9D8B030D-6E8A-4147-A177-3AD203B41FA5}">
                      <a16:colId xmlns:a16="http://schemas.microsoft.com/office/drawing/2014/main" val="2897452979"/>
                    </a:ext>
                  </a:extLst>
                </a:gridCol>
                <a:gridCol w="2341880">
                  <a:extLst>
                    <a:ext uri="{9D8B030D-6E8A-4147-A177-3AD203B41FA5}">
                      <a16:colId xmlns:a16="http://schemas.microsoft.com/office/drawing/2014/main" val="398968224"/>
                    </a:ext>
                  </a:extLst>
                </a:gridCol>
              </a:tblGrid>
              <a:tr h="367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Value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7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9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38919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Label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Yes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Don’t know</a:t>
                      </a:r>
                    </a:p>
                    <a:p>
                      <a:pPr algn="ctr" latinLnBrk="1"/>
                      <a:r>
                        <a:rPr lang="en-US" altLang="ko-KR" dirty="0" smtClean="0"/>
                        <a:t>/Not Sure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Refused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26433527"/>
                  </a:ext>
                </a:extLst>
              </a:tr>
            </a:tbl>
          </a:graphicData>
        </a:graphic>
      </p:graphicFrame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9117" y="2968424"/>
            <a:ext cx="3911842" cy="341640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8501310" y="6311846"/>
            <a:ext cx="12153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Bar graph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1260144" y="2874843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/>
              <a:t>시각화</a:t>
            </a:r>
            <a:endParaRPr lang="en-US" altLang="ko-KR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518159" y="218692"/>
            <a:ext cx="5477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3. </a:t>
            </a:r>
            <a:r>
              <a:rPr lang="ko-KR" altLang="en-US" b="1" dirty="0" smtClean="0"/>
              <a:t>탐색적 데이터 분석 </a:t>
            </a:r>
            <a:r>
              <a:rPr lang="en-US" altLang="ko-KR" b="1" dirty="0" smtClean="0"/>
              <a:t>- </a:t>
            </a:r>
            <a:r>
              <a:rPr lang="ko-KR" altLang="en-US" b="1" dirty="0" smtClean="0"/>
              <a:t>설명변수</a:t>
            </a:r>
            <a:endParaRPr lang="en-US" altLang="ko-KR" b="1" dirty="0" smtClean="0"/>
          </a:p>
        </p:txBody>
      </p:sp>
    </p:spTree>
    <p:extLst>
      <p:ext uri="{BB962C8B-B14F-4D97-AF65-F5344CB8AC3E}">
        <p14:creationId xmlns:p14="http://schemas.microsoft.com/office/powerpoint/2010/main" val="3297895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18159" y="683768"/>
            <a:ext cx="10908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CHCKIDNY(</a:t>
            </a:r>
            <a:r>
              <a:rPr lang="ko-KR" altLang="en-US" dirty="0" smtClean="0"/>
              <a:t>신장질환을 앓아본 여부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518157" y="1186884"/>
          <a:ext cx="10454643" cy="10076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7123">
                  <a:extLst>
                    <a:ext uri="{9D8B030D-6E8A-4147-A177-3AD203B41FA5}">
                      <a16:colId xmlns:a16="http://schemas.microsoft.com/office/drawing/2014/main" val="1863749097"/>
                    </a:ext>
                  </a:extLst>
                </a:gridCol>
                <a:gridCol w="2341880">
                  <a:extLst>
                    <a:ext uri="{9D8B030D-6E8A-4147-A177-3AD203B41FA5}">
                      <a16:colId xmlns:a16="http://schemas.microsoft.com/office/drawing/2014/main" val="2058395924"/>
                    </a:ext>
                  </a:extLst>
                </a:gridCol>
                <a:gridCol w="2341880">
                  <a:extLst>
                    <a:ext uri="{9D8B030D-6E8A-4147-A177-3AD203B41FA5}">
                      <a16:colId xmlns:a16="http://schemas.microsoft.com/office/drawing/2014/main" val="2578777015"/>
                    </a:ext>
                  </a:extLst>
                </a:gridCol>
                <a:gridCol w="2341880">
                  <a:extLst>
                    <a:ext uri="{9D8B030D-6E8A-4147-A177-3AD203B41FA5}">
                      <a16:colId xmlns:a16="http://schemas.microsoft.com/office/drawing/2014/main" val="2897452979"/>
                    </a:ext>
                  </a:extLst>
                </a:gridCol>
                <a:gridCol w="2341880">
                  <a:extLst>
                    <a:ext uri="{9D8B030D-6E8A-4147-A177-3AD203B41FA5}">
                      <a16:colId xmlns:a16="http://schemas.microsoft.com/office/drawing/2014/main" val="398968224"/>
                    </a:ext>
                  </a:extLst>
                </a:gridCol>
              </a:tblGrid>
              <a:tr h="367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Value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7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9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38919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Label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Yes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Don’t know</a:t>
                      </a:r>
                    </a:p>
                    <a:p>
                      <a:pPr algn="ctr" latinLnBrk="1"/>
                      <a:r>
                        <a:rPr lang="en-US" altLang="ko-KR" dirty="0" smtClean="0"/>
                        <a:t>/Not Sure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Refused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26433527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1260144" y="2874843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err="1" smtClean="0"/>
              <a:t>기초통계량</a:t>
            </a:r>
            <a:endParaRPr lang="en-US" altLang="ko-KR" dirty="0" smtClean="0"/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0259382"/>
              </p:ext>
            </p:extLst>
          </p:nvPr>
        </p:nvGraphicFramePr>
        <p:xfrm>
          <a:off x="1260144" y="3339919"/>
          <a:ext cx="9744740" cy="293116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624123">
                  <a:extLst>
                    <a:ext uri="{9D8B030D-6E8A-4147-A177-3AD203B41FA5}">
                      <a16:colId xmlns:a16="http://schemas.microsoft.com/office/drawing/2014/main" val="2880931764"/>
                    </a:ext>
                  </a:extLst>
                </a:gridCol>
                <a:gridCol w="812062">
                  <a:extLst>
                    <a:ext uri="{9D8B030D-6E8A-4147-A177-3AD203B41FA5}">
                      <a16:colId xmlns:a16="http://schemas.microsoft.com/office/drawing/2014/main" val="3494760735"/>
                    </a:ext>
                  </a:extLst>
                </a:gridCol>
                <a:gridCol w="812062">
                  <a:extLst>
                    <a:ext uri="{9D8B030D-6E8A-4147-A177-3AD203B41FA5}">
                      <a16:colId xmlns:a16="http://schemas.microsoft.com/office/drawing/2014/main" val="2448000916"/>
                    </a:ext>
                  </a:extLst>
                </a:gridCol>
                <a:gridCol w="1624123">
                  <a:extLst>
                    <a:ext uri="{9D8B030D-6E8A-4147-A177-3AD203B41FA5}">
                      <a16:colId xmlns:a16="http://schemas.microsoft.com/office/drawing/2014/main" val="1903230797"/>
                    </a:ext>
                  </a:extLst>
                </a:gridCol>
                <a:gridCol w="1624123">
                  <a:extLst>
                    <a:ext uri="{9D8B030D-6E8A-4147-A177-3AD203B41FA5}">
                      <a16:colId xmlns:a16="http://schemas.microsoft.com/office/drawing/2014/main" val="2433270721"/>
                    </a:ext>
                  </a:extLst>
                </a:gridCol>
                <a:gridCol w="812062">
                  <a:extLst>
                    <a:ext uri="{9D8B030D-6E8A-4147-A177-3AD203B41FA5}">
                      <a16:colId xmlns:a16="http://schemas.microsoft.com/office/drawing/2014/main" val="1247976441"/>
                    </a:ext>
                  </a:extLst>
                </a:gridCol>
                <a:gridCol w="812062">
                  <a:extLst>
                    <a:ext uri="{9D8B030D-6E8A-4147-A177-3AD203B41FA5}">
                      <a16:colId xmlns:a16="http://schemas.microsoft.com/office/drawing/2014/main" val="4254128222"/>
                    </a:ext>
                  </a:extLst>
                </a:gridCol>
                <a:gridCol w="1624123">
                  <a:extLst>
                    <a:ext uri="{9D8B030D-6E8A-4147-A177-3AD203B41FA5}">
                      <a16:colId xmlns:a16="http://schemas.microsoft.com/office/drawing/2014/main" val="678891939"/>
                    </a:ext>
                  </a:extLst>
                </a:gridCol>
              </a:tblGrid>
              <a:tr h="370840">
                <a:tc gridSpan="8"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 smtClean="0"/>
                        <a:t>데이터 타입</a:t>
                      </a:r>
                      <a:endParaRPr lang="ko-KR" altLang="en-US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8515528"/>
                  </a:ext>
                </a:extLst>
              </a:tr>
              <a:tr h="182880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Numeric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범주형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7827425"/>
                  </a:ext>
                </a:extLst>
              </a:tr>
              <a:tr h="303953">
                <a:tc gridSpan="8"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 smtClean="0"/>
                        <a:t>데이터 빈도</a:t>
                      </a:r>
                      <a:endParaRPr lang="ko-KR" altLang="en-US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6070083"/>
                  </a:ext>
                </a:extLst>
              </a:tr>
              <a:tr h="24214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7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9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0452217"/>
                  </a:ext>
                </a:extLst>
              </a:tr>
              <a:tr h="1803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ffectLst/>
                        </a:rPr>
                        <a:t>85,865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ffectLst/>
                        </a:rPr>
                        <a:t>2,420,609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ffectLst/>
                        </a:rPr>
                        <a:t>6,764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ffectLst/>
                        </a:rPr>
                        <a:t>393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4804055"/>
                  </a:ext>
                </a:extLst>
              </a:tr>
              <a:tr h="182880">
                <a:tc gridSpan="8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="0" dirty="0" smtClean="0"/>
                        <a:t>데이터 빈도</a:t>
                      </a: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246605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Min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1st Qu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Median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Mean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3rd Qu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Max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977534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ffectLst/>
                        </a:rPr>
                        <a:t>1.00</a:t>
                      </a:r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ffectLst/>
                        </a:rPr>
                        <a:t>2.00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ffectLst/>
                        </a:rPr>
                        <a:t>2.00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ffectLst/>
                        </a:rPr>
                        <a:t>1.98</a:t>
                      </a:r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ffectLst/>
                        </a:rPr>
                        <a:t>2.00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ffectLst/>
                        </a:rPr>
                        <a:t>9.00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7134258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518159" y="218692"/>
            <a:ext cx="5477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3. </a:t>
            </a:r>
            <a:r>
              <a:rPr lang="ko-KR" altLang="en-US" b="1" dirty="0" smtClean="0"/>
              <a:t>탐색적 데이터 분석 </a:t>
            </a:r>
            <a:r>
              <a:rPr lang="en-US" altLang="ko-KR" b="1" dirty="0" smtClean="0"/>
              <a:t>- </a:t>
            </a:r>
            <a:r>
              <a:rPr lang="ko-KR" altLang="en-US" b="1" dirty="0" smtClean="0"/>
              <a:t>설명변수</a:t>
            </a:r>
            <a:endParaRPr lang="en-US" altLang="ko-KR" b="1" dirty="0" smtClean="0"/>
          </a:p>
        </p:txBody>
      </p:sp>
    </p:spTree>
    <p:extLst>
      <p:ext uri="{BB962C8B-B14F-4D97-AF65-F5344CB8AC3E}">
        <p14:creationId xmlns:p14="http://schemas.microsoft.com/office/powerpoint/2010/main" val="2324795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18159" y="683768"/>
            <a:ext cx="10908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CHCKIDNY(</a:t>
            </a:r>
            <a:r>
              <a:rPr lang="ko-KR" altLang="en-US" dirty="0" smtClean="0"/>
              <a:t>신장질환을 앓아본 여부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518157" y="1186884"/>
          <a:ext cx="10454643" cy="10076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7123">
                  <a:extLst>
                    <a:ext uri="{9D8B030D-6E8A-4147-A177-3AD203B41FA5}">
                      <a16:colId xmlns:a16="http://schemas.microsoft.com/office/drawing/2014/main" val="1863749097"/>
                    </a:ext>
                  </a:extLst>
                </a:gridCol>
                <a:gridCol w="2341880">
                  <a:extLst>
                    <a:ext uri="{9D8B030D-6E8A-4147-A177-3AD203B41FA5}">
                      <a16:colId xmlns:a16="http://schemas.microsoft.com/office/drawing/2014/main" val="2058395924"/>
                    </a:ext>
                  </a:extLst>
                </a:gridCol>
                <a:gridCol w="2341880">
                  <a:extLst>
                    <a:ext uri="{9D8B030D-6E8A-4147-A177-3AD203B41FA5}">
                      <a16:colId xmlns:a16="http://schemas.microsoft.com/office/drawing/2014/main" val="2578777015"/>
                    </a:ext>
                  </a:extLst>
                </a:gridCol>
                <a:gridCol w="2341880">
                  <a:extLst>
                    <a:ext uri="{9D8B030D-6E8A-4147-A177-3AD203B41FA5}">
                      <a16:colId xmlns:a16="http://schemas.microsoft.com/office/drawing/2014/main" val="2897452979"/>
                    </a:ext>
                  </a:extLst>
                </a:gridCol>
                <a:gridCol w="2341880">
                  <a:extLst>
                    <a:ext uri="{9D8B030D-6E8A-4147-A177-3AD203B41FA5}">
                      <a16:colId xmlns:a16="http://schemas.microsoft.com/office/drawing/2014/main" val="398968224"/>
                    </a:ext>
                  </a:extLst>
                </a:gridCol>
              </a:tblGrid>
              <a:tr h="367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Value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7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9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38919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Label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Yes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Don’t know</a:t>
                      </a:r>
                    </a:p>
                    <a:p>
                      <a:pPr algn="ctr" latinLnBrk="1"/>
                      <a:r>
                        <a:rPr lang="en-US" altLang="ko-KR" dirty="0" smtClean="0"/>
                        <a:t>/Not Sure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Refused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26433527"/>
                  </a:ext>
                </a:extLst>
              </a:tr>
            </a:tbl>
          </a:graphicData>
        </a:graphic>
      </p:graphicFrame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9437" y="2968424"/>
            <a:ext cx="3911836" cy="341640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8501310" y="6311846"/>
            <a:ext cx="12153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Bar graph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1260144" y="2874843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/>
              <a:t>시각화</a:t>
            </a:r>
            <a:endParaRPr lang="en-US" altLang="ko-KR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518159" y="218692"/>
            <a:ext cx="5477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3. </a:t>
            </a:r>
            <a:r>
              <a:rPr lang="ko-KR" altLang="en-US" b="1" dirty="0" smtClean="0"/>
              <a:t>탐색적 데이터 분석 </a:t>
            </a:r>
            <a:r>
              <a:rPr lang="en-US" altLang="ko-KR" b="1" dirty="0" smtClean="0"/>
              <a:t>- </a:t>
            </a:r>
            <a:r>
              <a:rPr lang="ko-KR" altLang="en-US" b="1" dirty="0" smtClean="0"/>
              <a:t>설명변수</a:t>
            </a:r>
            <a:endParaRPr lang="en-US" altLang="ko-KR" b="1" dirty="0" smtClean="0"/>
          </a:p>
        </p:txBody>
      </p:sp>
    </p:spTree>
    <p:extLst>
      <p:ext uri="{BB962C8B-B14F-4D97-AF65-F5344CB8AC3E}">
        <p14:creationId xmlns:p14="http://schemas.microsoft.com/office/powerpoint/2010/main" val="1954909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18159" y="683768"/>
            <a:ext cx="10908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DIABETE3</a:t>
            </a:r>
            <a:r>
              <a:rPr lang="en-US" altLang="ko-KR" dirty="0" smtClean="0"/>
              <a:t>(</a:t>
            </a:r>
            <a:r>
              <a:rPr lang="ko-KR" altLang="en-US" dirty="0" smtClean="0"/>
              <a:t>당뇨병을 앓아본 여부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3388614"/>
              </p:ext>
            </p:extLst>
          </p:nvPr>
        </p:nvGraphicFramePr>
        <p:xfrm>
          <a:off x="518157" y="1186884"/>
          <a:ext cx="10454641" cy="10076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7123">
                  <a:extLst>
                    <a:ext uri="{9D8B030D-6E8A-4147-A177-3AD203B41FA5}">
                      <a16:colId xmlns:a16="http://schemas.microsoft.com/office/drawing/2014/main" val="1863749097"/>
                    </a:ext>
                  </a:extLst>
                </a:gridCol>
                <a:gridCol w="1561253">
                  <a:extLst>
                    <a:ext uri="{9D8B030D-6E8A-4147-A177-3AD203B41FA5}">
                      <a16:colId xmlns:a16="http://schemas.microsoft.com/office/drawing/2014/main" val="2058395924"/>
                    </a:ext>
                  </a:extLst>
                </a:gridCol>
                <a:gridCol w="1561253">
                  <a:extLst>
                    <a:ext uri="{9D8B030D-6E8A-4147-A177-3AD203B41FA5}">
                      <a16:colId xmlns:a16="http://schemas.microsoft.com/office/drawing/2014/main" val="2578777015"/>
                    </a:ext>
                  </a:extLst>
                </a:gridCol>
                <a:gridCol w="1561253">
                  <a:extLst>
                    <a:ext uri="{9D8B030D-6E8A-4147-A177-3AD203B41FA5}">
                      <a16:colId xmlns:a16="http://schemas.microsoft.com/office/drawing/2014/main" val="2571940329"/>
                    </a:ext>
                  </a:extLst>
                </a:gridCol>
                <a:gridCol w="1561253">
                  <a:extLst>
                    <a:ext uri="{9D8B030D-6E8A-4147-A177-3AD203B41FA5}">
                      <a16:colId xmlns:a16="http://schemas.microsoft.com/office/drawing/2014/main" val="2897452979"/>
                    </a:ext>
                  </a:extLst>
                </a:gridCol>
                <a:gridCol w="1561253">
                  <a:extLst>
                    <a:ext uri="{9D8B030D-6E8A-4147-A177-3AD203B41FA5}">
                      <a16:colId xmlns:a16="http://schemas.microsoft.com/office/drawing/2014/main" val="1624550789"/>
                    </a:ext>
                  </a:extLst>
                </a:gridCol>
                <a:gridCol w="1561253">
                  <a:extLst>
                    <a:ext uri="{9D8B030D-6E8A-4147-A177-3AD203B41FA5}">
                      <a16:colId xmlns:a16="http://schemas.microsoft.com/office/drawing/2014/main" val="398968224"/>
                    </a:ext>
                  </a:extLst>
                </a:gridCol>
              </a:tblGrid>
              <a:tr h="367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Value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3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4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7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9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38919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Label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Yes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Yes, but female told only during pregnancy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pt-BR" altLang="ko-KR" sz="1200" dirty="0" smtClean="0"/>
                        <a:t>No, pre-diabetes or borderline diabetes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Don’t know</a:t>
                      </a:r>
                    </a:p>
                    <a:p>
                      <a:pPr algn="ctr" latinLnBrk="1"/>
                      <a:r>
                        <a:rPr lang="en-US" altLang="ko-KR" sz="1200" dirty="0" smtClean="0"/>
                        <a:t>/Not Sure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Refused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26433527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1260144" y="2874843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err="1" smtClean="0"/>
              <a:t>기초통계량</a:t>
            </a:r>
            <a:endParaRPr lang="en-US" altLang="ko-KR" dirty="0" smtClean="0"/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4557784"/>
              </p:ext>
            </p:extLst>
          </p:nvPr>
        </p:nvGraphicFramePr>
        <p:xfrm>
          <a:off x="1260144" y="3339919"/>
          <a:ext cx="9744740" cy="293116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624123">
                  <a:extLst>
                    <a:ext uri="{9D8B030D-6E8A-4147-A177-3AD203B41FA5}">
                      <a16:colId xmlns:a16="http://schemas.microsoft.com/office/drawing/2014/main" val="2880931764"/>
                    </a:ext>
                  </a:extLst>
                </a:gridCol>
                <a:gridCol w="1624124">
                  <a:extLst>
                    <a:ext uri="{9D8B030D-6E8A-4147-A177-3AD203B41FA5}">
                      <a16:colId xmlns:a16="http://schemas.microsoft.com/office/drawing/2014/main" val="3494760735"/>
                    </a:ext>
                  </a:extLst>
                </a:gridCol>
                <a:gridCol w="1624123">
                  <a:extLst>
                    <a:ext uri="{9D8B030D-6E8A-4147-A177-3AD203B41FA5}">
                      <a16:colId xmlns:a16="http://schemas.microsoft.com/office/drawing/2014/main" val="1903230797"/>
                    </a:ext>
                  </a:extLst>
                </a:gridCol>
                <a:gridCol w="1624123">
                  <a:extLst>
                    <a:ext uri="{9D8B030D-6E8A-4147-A177-3AD203B41FA5}">
                      <a16:colId xmlns:a16="http://schemas.microsoft.com/office/drawing/2014/main" val="2433270721"/>
                    </a:ext>
                  </a:extLst>
                </a:gridCol>
                <a:gridCol w="1624124">
                  <a:extLst>
                    <a:ext uri="{9D8B030D-6E8A-4147-A177-3AD203B41FA5}">
                      <a16:colId xmlns:a16="http://schemas.microsoft.com/office/drawing/2014/main" val="1247976441"/>
                    </a:ext>
                  </a:extLst>
                </a:gridCol>
                <a:gridCol w="1624123">
                  <a:extLst>
                    <a:ext uri="{9D8B030D-6E8A-4147-A177-3AD203B41FA5}">
                      <a16:colId xmlns:a16="http://schemas.microsoft.com/office/drawing/2014/main" val="678891939"/>
                    </a:ext>
                  </a:extLst>
                </a:gridCol>
              </a:tblGrid>
              <a:tr h="370840">
                <a:tc gridSpan="6"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 smtClean="0"/>
                        <a:t>데이터 타입</a:t>
                      </a:r>
                      <a:endParaRPr lang="ko-KR" altLang="en-US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8515528"/>
                  </a:ext>
                </a:extLst>
              </a:tr>
              <a:tr h="182880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Numeric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범주형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7827425"/>
                  </a:ext>
                </a:extLst>
              </a:tr>
              <a:tr h="303953">
                <a:tc gridSpan="6"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 smtClean="0"/>
                        <a:t>데이터 빈도</a:t>
                      </a:r>
                      <a:endParaRPr lang="ko-KR" altLang="en-US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6070083"/>
                  </a:ext>
                </a:extLst>
              </a:tr>
              <a:tr h="2112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3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4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7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9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0452217"/>
                  </a:ext>
                </a:extLst>
              </a:tr>
              <a:tr h="2112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ffectLst/>
                        </a:rPr>
                        <a:t>322676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ffectLst/>
                        </a:rPr>
                        <a:t>21358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ffectLst/>
                        </a:rPr>
                        <a:t>2123215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ffectLst/>
                        </a:rPr>
                        <a:t>43327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ffectLst/>
                        </a:rPr>
                        <a:t>2624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ffectLst/>
                        </a:rPr>
                        <a:t>431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7871958"/>
                  </a:ext>
                </a:extLst>
              </a:tr>
              <a:tr h="182880">
                <a:tc gridSpan="6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="0" dirty="0" smtClean="0"/>
                        <a:t>데이터 빈도</a:t>
                      </a: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246605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Min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1st Qu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Median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Mean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3rd Qu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Max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977534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ffectLst/>
                        </a:rPr>
                        <a:t>1.000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ffectLst/>
                        </a:rPr>
                        <a:t>3.000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ffectLst/>
                        </a:rPr>
                        <a:t>3.000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ffectLst/>
                        </a:rPr>
                        <a:t>2.757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ffectLst/>
                        </a:rPr>
                        <a:t>3.000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ffectLst/>
                        </a:rPr>
                        <a:t>9.000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7134258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518159" y="218692"/>
            <a:ext cx="5477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3. </a:t>
            </a:r>
            <a:r>
              <a:rPr lang="ko-KR" altLang="en-US" b="1" dirty="0" smtClean="0"/>
              <a:t>탐색적 데이터 분석 </a:t>
            </a:r>
            <a:r>
              <a:rPr lang="en-US" altLang="ko-KR" b="1" dirty="0" smtClean="0"/>
              <a:t>- </a:t>
            </a:r>
            <a:r>
              <a:rPr lang="ko-KR" altLang="en-US" b="1" dirty="0" smtClean="0"/>
              <a:t>설명변수</a:t>
            </a:r>
            <a:endParaRPr lang="en-US" altLang="ko-KR" b="1" dirty="0" smtClean="0"/>
          </a:p>
        </p:txBody>
      </p:sp>
    </p:spTree>
    <p:extLst>
      <p:ext uri="{BB962C8B-B14F-4D97-AF65-F5344CB8AC3E}">
        <p14:creationId xmlns:p14="http://schemas.microsoft.com/office/powerpoint/2010/main" val="419315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18159" y="683768"/>
            <a:ext cx="10908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DIABETE3</a:t>
            </a:r>
            <a:r>
              <a:rPr lang="en-US" altLang="ko-KR" dirty="0" smtClean="0"/>
              <a:t>(</a:t>
            </a:r>
            <a:r>
              <a:rPr lang="ko-KR" altLang="en-US" dirty="0" smtClean="0"/>
              <a:t>당뇨병을 앓아본 여부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/>
          </p:nvPr>
        </p:nvGraphicFramePr>
        <p:xfrm>
          <a:off x="518157" y="1186884"/>
          <a:ext cx="10454641" cy="10076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7123">
                  <a:extLst>
                    <a:ext uri="{9D8B030D-6E8A-4147-A177-3AD203B41FA5}">
                      <a16:colId xmlns:a16="http://schemas.microsoft.com/office/drawing/2014/main" val="1863749097"/>
                    </a:ext>
                  </a:extLst>
                </a:gridCol>
                <a:gridCol w="1561253">
                  <a:extLst>
                    <a:ext uri="{9D8B030D-6E8A-4147-A177-3AD203B41FA5}">
                      <a16:colId xmlns:a16="http://schemas.microsoft.com/office/drawing/2014/main" val="2058395924"/>
                    </a:ext>
                  </a:extLst>
                </a:gridCol>
                <a:gridCol w="1561253">
                  <a:extLst>
                    <a:ext uri="{9D8B030D-6E8A-4147-A177-3AD203B41FA5}">
                      <a16:colId xmlns:a16="http://schemas.microsoft.com/office/drawing/2014/main" val="2578777015"/>
                    </a:ext>
                  </a:extLst>
                </a:gridCol>
                <a:gridCol w="1561253">
                  <a:extLst>
                    <a:ext uri="{9D8B030D-6E8A-4147-A177-3AD203B41FA5}">
                      <a16:colId xmlns:a16="http://schemas.microsoft.com/office/drawing/2014/main" val="2571940329"/>
                    </a:ext>
                  </a:extLst>
                </a:gridCol>
                <a:gridCol w="1561253">
                  <a:extLst>
                    <a:ext uri="{9D8B030D-6E8A-4147-A177-3AD203B41FA5}">
                      <a16:colId xmlns:a16="http://schemas.microsoft.com/office/drawing/2014/main" val="2897452979"/>
                    </a:ext>
                  </a:extLst>
                </a:gridCol>
                <a:gridCol w="1561253">
                  <a:extLst>
                    <a:ext uri="{9D8B030D-6E8A-4147-A177-3AD203B41FA5}">
                      <a16:colId xmlns:a16="http://schemas.microsoft.com/office/drawing/2014/main" val="1624550789"/>
                    </a:ext>
                  </a:extLst>
                </a:gridCol>
                <a:gridCol w="1561253">
                  <a:extLst>
                    <a:ext uri="{9D8B030D-6E8A-4147-A177-3AD203B41FA5}">
                      <a16:colId xmlns:a16="http://schemas.microsoft.com/office/drawing/2014/main" val="398968224"/>
                    </a:ext>
                  </a:extLst>
                </a:gridCol>
              </a:tblGrid>
              <a:tr h="367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Value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3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4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7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9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38919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Label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Yes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Yes, but female told only during pregnancy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pt-BR" altLang="ko-KR" sz="1200" dirty="0" smtClean="0"/>
                        <a:t>No, pre-diabetes or borderline diabetes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Don’t know</a:t>
                      </a:r>
                    </a:p>
                    <a:p>
                      <a:pPr algn="ctr" latinLnBrk="1"/>
                      <a:r>
                        <a:rPr lang="en-US" altLang="ko-KR" sz="1200" dirty="0" smtClean="0"/>
                        <a:t>/Not Sure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Refused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26433527"/>
                  </a:ext>
                </a:extLst>
              </a:tr>
            </a:tbl>
          </a:graphicData>
        </a:graphic>
      </p:graphicFrame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9437" y="2976726"/>
            <a:ext cx="3911842" cy="341640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8501310" y="6311846"/>
            <a:ext cx="12153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Bar graph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1260144" y="2874843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/>
              <a:t>시각화</a:t>
            </a:r>
            <a:endParaRPr lang="en-US" altLang="ko-KR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518159" y="218692"/>
            <a:ext cx="5477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3. </a:t>
            </a:r>
            <a:r>
              <a:rPr lang="ko-KR" altLang="en-US" b="1" dirty="0" smtClean="0"/>
              <a:t>탐색적 데이터 분석 </a:t>
            </a:r>
            <a:r>
              <a:rPr lang="en-US" altLang="ko-KR" b="1" dirty="0" smtClean="0"/>
              <a:t>- </a:t>
            </a:r>
            <a:r>
              <a:rPr lang="ko-KR" altLang="en-US" b="1" dirty="0" smtClean="0"/>
              <a:t>설명변수</a:t>
            </a:r>
            <a:endParaRPr lang="en-US" altLang="ko-KR" b="1" dirty="0" smtClean="0"/>
          </a:p>
        </p:txBody>
      </p:sp>
    </p:spTree>
    <p:extLst>
      <p:ext uri="{BB962C8B-B14F-4D97-AF65-F5344CB8AC3E}">
        <p14:creationId xmlns:p14="http://schemas.microsoft.com/office/powerpoint/2010/main" val="3918188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18159" y="683768"/>
            <a:ext cx="10908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SMOKE100(</a:t>
            </a:r>
            <a:r>
              <a:rPr lang="ko-KR" altLang="en-US" dirty="0" smtClean="0"/>
              <a:t>현재까지 적어도 </a:t>
            </a:r>
            <a:r>
              <a:rPr lang="en-US" altLang="ko-KR" dirty="0" smtClean="0"/>
              <a:t>100</a:t>
            </a:r>
            <a:r>
              <a:rPr lang="ko-KR" altLang="en-US" dirty="0" smtClean="0"/>
              <a:t>개비의 담배를 핀 경험이 있는지에 대한 여부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518157" y="1186884"/>
          <a:ext cx="10454643" cy="10076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7123">
                  <a:extLst>
                    <a:ext uri="{9D8B030D-6E8A-4147-A177-3AD203B41FA5}">
                      <a16:colId xmlns:a16="http://schemas.microsoft.com/office/drawing/2014/main" val="1863749097"/>
                    </a:ext>
                  </a:extLst>
                </a:gridCol>
                <a:gridCol w="2341880">
                  <a:extLst>
                    <a:ext uri="{9D8B030D-6E8A-4147-A177-3AD203B41FA5}">
                      <a16:colId xmlns:a16="http://schemas.microsoft.com/office/drawing/2014/main" val="2058395924"/>
                    </a:ext>
                  </a:extLst>
                </a:gridCol>
                <a:gridCol w="2341880">
                  <a:extLst>
                    <a:ext uri="{9D8B030D-6E8A-4147-A177-3AD203B41FA5}">
                      <a16:colId xmlns:a16="http://schemas.microsoft.com/office/drawing/2014/main" val="2578777015"/>
                    </a:ext>
                  </a:extLst>
                </a:gridCol>
                <a:gridCol w="2341880">
                  <a:extLst>
                    <a:ext uri="{9D8B030D-6E8A-4147-A177-3AD203B41FA5}">
                      <a16:colId xmlns:a16="http://schemas.microsoft.com/office/drawing/2014/main" val="2897452979"/>
                    </a:ext>
                  </a:extLst>
                </a:gridCol>
                <a:gridCol w="2341880">
                  <a:extLst>
                    <a:ext uri="{9D8B030D-6E8A-4147-A177-3AD203B41FA5}">
                      <a16:colId xmlns:a16="http://schemas.microsoft.com/office/drawing/2014/main" val="398968224"/>
                    </a:ext>
                  </a:extLst>
                </a:gridCol>
              </a:tblGrid>
              <a:tr h="367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Value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7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9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38919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Label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Yes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Don’t know</a:t>
                      </a:r>
                    </a:p>
                    <a:p>
                      <a:pPr algn="ctr" latinLnBrk="1"/>
                      <a:r>
                        <a:rPr lang="en-US" altLang="ko-KR" dirty="0" smtClean="0"/>
                        <a:t>/Not Sure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Refused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26433527"/>
                  </a:ext>
                </a:extLst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1260144" y="2874843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err="1" smtClean="0"/>
              <a:t>기초통계량</a:t>
            </a:r>
            <a:endParaRPr lang="en-US" altLang="ko-KR" dirty="0" smtClean="0"/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3895988"/>
              </p:ext>
            </p:extLst>
          </p:nvPr>
        </p:nvGraphicFramePr>
        <p:xfrm>
          <a:off x="1260144" y="3339919"/>
          <a:ext cx="9744740" cy="293116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624123">
                  <a:extLst>
                    <a:ext uri="{9D8B030D-6E8A-4147-A177-3AD203B41FA5}">
                      <a16:colId xmlns:a16="http://schemas.microsoft.com/office/drawing/2014/main" val="2880931764"/>
                    </a:ext>
                  </a:extLst>
                </a:gridCol>
                <a:gridCol w="812062">
                  <a:extLst>
                    <a:ext uri="{9D8B030D-6E8A-4147-A177-3AD203B41FA5}">
                      <a16:colId xmlns:a16="http://schemas.microsoft.com/office/drawing/2014/main" val="3494760735"/>
                    </a:ext>
                  </a:extLst>
                </a:gridCol>
                <a:gridCol w="812062">
                  <a:extLst>
                    <a:ext uri="{9D8B030D-6E8A-4147-A177-3AD203B41FA5}">
                      <a16:colId xmlns:a16="http://schemas.microsoft.com/office/drawing/2014/main" val="2872582193"/>
                    </a:ext>
                  </a:extLst>
                </a:gridCol>
                <a:gridCol w="1624123">
                  <a:extLst>
                    <a:ext uri="{9D8B030D-6E8A-4147-A177-3AD203B41FA5}">
                      <a16:colId xmlns:a16="http://schemas.microsoft.com/office/drawing/2014/main" val="1903230797"/>
                    </a:ext>
                  </a:extLst>
                </a:gridCol>
                <a:gridCol w="1624123">
                  <a:extLst>
                    <a:ext uri="{9D8B030D-6E8A-4147-A177-3AD203B41FA5}">
                      <a16:colId xmlns:a16="http://schemas.microsoft.com/office/drawing/2014/main" val="2433270721"/>
                    </a:ext>
                  </a:extLst>
                </a:gridCol>
                <a:gridCol w="812062">
                  <a:extLst>
                    <a:ext uri="{9D8B030D-6E8A-4147-A177-3AD203B41FA5}">
                      <a16:colId xmlns:a16="http://schemas.microsoft.com/office/drawing/2014/main" val="1247976441"/>
                    </a:ext>
                  </a:extLst>
                </a:gridCol>
                <a:gridCol w="812062">
                  <a:extLst>
                    <a:ext uri="{9D8B030D-6E8A-4147-A177-3AD203B41FA5}">
                      <a16:colId xmlns:a16="http://schemas.microsoft.com/office/drawing/2014/main" val="3503353687"/>
                    </a:ext>
                  </a:extLst>
                </a:gridCol>
                <a:gridCol w="1624123">
                  <a:extLst>
                    <a:ext uri="{9D8B030D-6E8A-4147-A177-3AD203B41FA5}">
                      <a16:colId xmlns:a16="http://schemas.microsoft.com/office/drawing/2014/main" val="678891939"/>
                    </a:ext>
                  </a:extLst>
                </a:gridCol>
              </a:tblGrid>
              <a:tr h="370840">
                <a:tc gridSpan="8"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 smtClean="0"/>
                        <a:t>데이터 타입</a:t>
                      </a:r>
                      <a:endParaRPr lang="ko-KR" altLang="en-US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8515528"/>
                  </a:ext>
                </a:extLst>
              </a:tr>
              <a:tr h="182880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Numeric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범주형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7827425"/>
                  </a:ext>
                </a:extLst>
              </a:tr>
              <a:tr h="303953">
                <a:tc gridSpan="8"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 smtClean="0"/>
                        <a:t>데이터 빈도</a:t>
                      </a:r>
                      <a:endParaRPr lang="ko-KR" altLang="en-US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6070083"/>
                  </a:ext>
                </a:extLst>
              </a:tr>
              <a:tr h="21124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7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9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0452217"/>
                  </a:ext>
                </a:extLst>
              </a:tr>
              <a:tr h="21124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ffectLst/>
                        </a:rPr>
                        <a:t>1127433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ffectLst/>
                        </a:rPr>
                        <a:t>1373246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ffectLst/>
                        </a:rPr>
                        <a:t>9501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ffectLst/>
                        </a:rPr>
                        <a:t>3451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2535228"/>
                  </a:ext>
                </a:extLst>
              </a:tr>
              <a:tr h="182880">
                <a:tc gridSpan="8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="0" dirty="0" smtClean="0"/>
                        <a:t>데이터 빈도</a:t>
                      </a: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246605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Min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1st Qu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Median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Mean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3rd Qu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Max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977534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ffectLst/>
                        </a:rPr>
                        <a:t>1.00</a:t>
                      </a:r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ffectLst/>
                        </a:rPr>
                        <a:t>1.00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ffectLst/>
                        </a:rPr>
                        <a:t>2.00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ffectLst/>
                        </a:rPr>
                        <a:t>1.58</a:t>
                      </a:r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ffectLst/>
                        </a:rPr>
                        <a:t>2.00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ffectLst/>
                        </a:rPr>
                        <a:t>9.00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7134258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518159" y="218692"/>
            <a:ext cx="5477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3. </a:t>
            </a:r>
            <a:r>
              <a:rPr lang="ko-KR" altLang="en-US" b="1" dirty="0" smtClean="0"/>
              <a:t>탐색적 데이터 분석 </a:t>
            </a:r>
            <a:r>
              <a:rPr lang="en-US" altLang="ko-KR" b="1" dirty="0" smtClean="0"/>
              <a:t>- </a:t>
            </a:r>
            <a:r>
              <a:rPr lang="ko-KR" altLang="en-US" b="1" dirty="0" smtClean="0"/>
              <a:t>설명변수</a:t>
            </a:r>
            <a:endParaRPr lang="en-US" altLang="ko-KR" b="1" dirty="0" smtClean="0"/>
          </a:p>
        </p:txBody>
      </p:sp>
    </p:spTree>
    <p:extLst>
      <p:ext uri="{BB962C8B-B14F-4D97-AF65-F5344CB8AC3E}">
        <p14:creationId xmlns:p14="http://schemas.microsoft.com/office/powerpoint/2010/main" val="2051775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18159" y="683768"/>
            <a:ext cx="10908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SMOKE100(</a:t>
            </a:r>
            <a:r>
              <a:rPr lang="ko-KR" altLang="en-US" dirty="0" smtClean="0"/>
              <a:t>현재까지 적어도 </a:t>
            </a:r>
            <a:r>
              <a:rPr lang="en-US" altLang="ko-KR" dirty="0" smtClean="0"/>
              <a:t>100</a:t>
            </a:r>
            <a:r>
              <a:rPr lang="ko-KR" altLang="en-US" dirty="0" smtClean="0"/>
              <a:t>개비의 담배를 핀 경험이 있는지에 대한 여부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518157" y="1186884"/>
          <a:ext cx="10454643" cy="10076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7123">
                  <a:extLst>
                    <a:ext uri="{9D8B030D-6E8A-4147-A177-3AD203B41FA5}">
                      <a16:colId xmlns:a16="http://schemas.microsoft.com/office/drawing/2014/main" val="1863749097"/>
                    </a:ext>
                  </a:extLst>
                </a:gridCol>
                <a:gridCol w="2341880">
                  <a:extLst>
                    <a:ext uri="{9D8B030D-6E8A-4147-A177-3AD203B41FA5}">
                      <a16:colId xmlns:a16="http://schemas.microsoft.com/office/drawing/2014/main" val="2058395924"/>
                    </a:ext>
                  </a:extLst>
                </a:gridCol>
                <a:gridCol w="2341880">
                  <a:extLst>
                    <a:ext uri="{9D8B030D-6E8A-4147-A177-3AD203B41FA5}">
                      <a16:colId xmlns:a16="http://schemas.microsoft.com/office/drawing/2014/main" val="2578777015"/>
                    </a:ext>
                  </a:extLst>
                </a:gridCol>
                <a:gridCol w="2341880">
                  <a:extLst>
                    <a:ext uri="{9D8B030D-6E8A-4147-A177-3AD203B41FA5}">
                      <a16:colId xmlns:a16="http://schemas.microsoft.com/office/drawing/2014/main" val="2897452979"/>
                    </a:ext>
                  </a:extLst>
                </a:gridCol>
                <a:gridCol w="2341880">
                  <a:extLst>
                    <a:ext uri="{9D8B030D-6E8A-4147-A177-3AD203B41FA5}">
                      <a16:colId xmlns:a16="http://schemas.microsoft.com/office/drawing/2014/main" val="398968224"/>
                    </a:ext>
                  </a:extLst>
                </a:gridCol>
              </a:tblGrid>
              <a:tr h="367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Value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7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9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38919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Label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Yes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Don’t know</a:t>
                      </a:r>
                    </a:p>
                    <a:p>
                      <a:pPr algn="ctr" latinLnBrk="1"/>
                      <a:r>
                        <a:rPr lang="en-US" altLang="ko-KR" dirty="0" smtClean="0"/>
                        <a:t>/Not Sure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Refused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26433527"/>
                  </a:ext>
                </a:extLst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8317" y="2998549"/>
            <a:ext cx="3911842" cy="3416400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8501310" y="6311846"/>
            <a:ext cx="12153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Bar graph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1260144" y="2874843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/>
              <a:t>시각화</a:t>
            </a:r>
            <a:endParaRPr lang="en-US" altLang="ko-KR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518159" y="218692"/>
            <a:ext cx="5477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3. </a:t>
            </a:r>
            <a:r>
              <a:rPr lang="ko-KR" altLang="en-US" b="1" dirty="0" smtClean="0"/>
              <a:t>탐색적 데이터 분석 </a:t>
            </a:r>
            <a:r>
              <a:rPr lang="en-US" altLang="ko-KR" b="1" dirty="0" smtClean="0"/>
              <a:t>- </a:t>
            </a:r>
            <a:r>
              <a:rPr lang="ko-KR" altLang="en-US" b="1" dirty="0" smtClean="0"/>
              <a:t>설명변수</a:t>
            </a:r>
            <a:endParaRPr lang="en-US" altLang="ko-KR" b="1" dirty="0" smtClean="0"/>
          </a:p>
        </p:txBody>
      </p:sp>
    </p:spTree>
    <p:extLst>
      <p:ext uri="{BB962C8B-B14F-4D97-AF65-F5344CB8AC3E}">
        <p14:creationId xmlns:p14="http://schemas.microsoft.com/office/powerpoint/2010/main" val="1632594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18159" y="683768"/>
            <a:ext cx="10908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USENOW3(</a:t>
            </a:r>
            <a:r>
              <a:rPr lang="ko-KR" altLang="en-US" dirty="0" smtClean="0"/>
              <a:t>씹는 담배를 얼마나 사용하는지에 대한 여부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7710119"/>
              </p:ext>
            </p:extLst>
          </p:nvPr>
        </p:nvGraphicFramePr>
        <p:xfrm>
          <a:off x="518157" y="1186884"/>
          <a:ext cx="10454643" cy="10076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7123">
                  <a:extLst>
                    <a:ext uri="{9D8B030D-6E8A-4147-A177-3AD203B41FA5}">
                      <a16:colId xmlns:a16="http://schemas.microsoft.com/office/drawing/2014/main" val="1863749097"/>
                    </a:ext>
                  </a:extLst>
                </a:gridCol>
                <a:gridCol w="1873504">
                  <a:extLst>
                    <a:ext uri="{9D8B030D-6E8A-4147-A177-3AD203B41FA5}">
                      <a16:colId xmlns:a16="http://schemas.microsoft.com/office/drawing/2014/main" val="2058395924"/>
                    </a:ext>
                  </a:extLst>
                </a:gridCol>
                <a:gridCol w="1873504">
                  <a:extLst>
                    <a:ext uri="{9D8B030D-6E8A-4147-A177-3AD203B41FA5}">
                      <a16:colId xmlns:a16="http://schemas.microsoft.com/office/drawing/2014/main" val="2578777015"/>
                    </a:ext>
                  </a:extLst>
                </a:gridCol>
                <a:gridCol w="1873504">
                  <a:extLst>
                    <a:ext uri="{9D8B030D-6E8A-4147-A177-3AD203B41FA5}">
                      <a16:colId xmlns:a16="http://schemas.microsoft.com/office/drawing/2014/main" val="1557744981"/>
                    </a:ext>
                  </a:extLst>
                </a:gridCol>
                <a:gridCol w="1873504">
                  <a:extLst>
                    <a:ext uri="{9D8B030D-6E8A-4147-A177-3AD203B41FA5}">
                      <a16:colId xmlns:a16="http://schemas.microsoft.com/office/drawing/2014/main" val="2897452979"/>
                    </a:ext>
                  </a:extLst>
                </a:gridCol>
                <a:gridCol w="1873504">
                  <a:extLst>
                    <a:ext uri="{9D8B030D-6E8A-4147-A177-3AD203B41FA5}">
                      <a16:colId xmlns:a16="http://schemas.microsoft.com/office/drawing/2014/main" val="398968224"/>
                    </a:ext>
                  </a:extLst>
                </a:gridCol>
              </a:tblGrid>
              <a:tr h="367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Value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3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7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9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38919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Label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Every day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Some days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Not at</a:t>
                      </a:r>
                      <a:r>
                        <a:rPr lang="en-US" altLang="ko-KR" baseline="0" dirty="0" smtClean="0"/>
                        <a:t> all</a:t>
                      </a:r>
                      <a:endParaRPr lang="en-US" altLang="ko-KR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Don’t know</a:t>
                      </a:r>
                    </a:p>
                    <a:p>
                      <a:pPr algn="ctr" latinLnBrk="1"/>
                      <a:r>
                        <a:rPr lang="en-US" altLang="ko-KR" dirty="0" smtClean="0"/>
                        <a:t>/Not Sure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Refused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26433527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1260144" y="2874843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err="1" smtClean="0"/>
              <a:t>기초통계량</a:t>
            </a:r>
            <a:endParaRPr lang="en-US" altLang="ko-KR" dirty="0" smtClean="0"/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7938390"/>
              </p:ext>
            </p:extLst>
          </p:nvPr>
        </p:nvGraphicFramePr>
        <p:xfrm>
          <a:off x="1260144" y="3339919"/>
          <a:ext cx="9744740" cy="293116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624123">
                  <a:extLst>
                    <a:ext uri="{9D8B030D-6E8A-4147-A177-3AD203B41FA5}">
                      <a16:colId xmlns:a16="http://schemas.microsoft.com/office/drawing/2014/main" val="2880931764"/>
                    </a:ext>
                  </a:extLst>
                </a:gridCol>
                <a:gridCol w="324825">
                  <a:extLst>
                    <a:ext uri="{9D8B030D-6E8A-4147-A177-3AD203B41FA5}">
                      <a16:colId xmlns:a16="http://schemas.microsoft.com/office/drawing/2014/main" val="3494760735"/>
                    </a:ext>
                  </a:extLst>
                </a:gridCol>
                <a:gridCol w="1299299">
                  <a:extLst>
                    <a:ext uri="{9D8B030D-6E8A-4147-A177-3AD203B41FA5}">
                      <a16:colId xmlns:a16="http://schemas.microsoft.com/office/drawing/2014/main" val="1802499132"/>
                    </a:ext>
                  </a:extLst>
                </a:gridCol>
                <a:gridCol w="649649">
                  <a:extLst>
                    <a:ext uri="{9D8B030D-6E8A-4147-A177-3AD203B41FA5}">
                      <a16:colId xmlns:a16="http://schemas.microsoft.com/office/drawing/2014/main" val="1903230797"/>
                    </a:ext>
                  </a:extLst>
                </a:gridCol>
                <a:gridCol w="974474">
                  <a:extLst>
                    <a:ext uri="{9D8B030D-6E8A-4147-A177-3AD203B41FA5}">
                      <a16:colId xmlns:a16="http://schemas.microsoft.com/office/drawing/2014/main" val="1968086523"/>
                    </a:ext>
                  </a:extLst>
                </a:gridCol>
                <a:gridCol w="974474">
                  <a:extLst>
                    <a:ext uri="{9D8B030D-6E8A-4147-A177-3AD203B41FA5}">
                      <a16:colId xmlns:a16="http://schemas.microsoft.com/office/drawing/2014/main" val="2433270721"/>
                    </a:ext>
                  </a:extLst>
                </a:gridCol>
                <a:gridCol w="649649">
                  <a:extLst>
                    <a:ext uri="{9D8B030D-6E8A-4147-A177-3AD203B41FA5}">
                      <a16:colId xmlns:a16="http://schemas.microsoft.com/office/drawing/2014/main" val="1722229445"/>
                    </a:ext>
                  </a:extLst>
                </a:gridCol>
                <a:gridCol w="1299299">
                  <a:extLst>
                    <a:ext uri="{9D8B030D-6E8A-4147-A177-3AD203B41FA5}">
                      <a16:colId xmlns:a16="http://schemas.microsoft.com/office/drawing/2014/main" val="1247976441"/>
                    </a:ext>
                  </a:extLst>
                </a:gridCol>
                <a:gridCol w="324825">
                  <a:extLst>
                    <a:ext uri="{9D8B030D-6E8A-4147-A177-3AD203B41FA5}">
                      <a16:colId xmlns:a16="http://schemas.microsoft.com/office/drawing/2014/main" val="2615290334"/>
                    </a:ext>
                  </a:extLst>
                </a:gridCol>
                <a:gridCol w="1624123">
                  <a:extLst>
                    <a:ext uri="{9D8B030D-6E8A-4147-A177-3AD203B41FA5}">
                      <a16:colId xmlns:a16="http://schemas.microsoft.com/office/drawing/2014/main" val="678891939"/>
                    </a:ext>
                  </a:extLst>
                </a:gridCol>
              </a:tblGrid>
              <a:tr h="370840">
                <a:tc gridSpan="10"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 smtClean="0"/>
                        <a:t>데이터 타입</a:t>
                      </a:r>
                      <a:endParaRPr lang="ko-KR" altLang="en-US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8515528"/>
                  </a:ext>
                </a:extLst>
              </a:tr>
              <a:tr h="182880"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Numeric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범주형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7827425"/>
                  </a:ext>
                </a:extLst>
              </a:tr>
              <a:tr h="303953">
                <a:tc gridSpan="10"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 smtClean="0"/>
                        <a:t>데이터 빈도</a:t>
                      </a:r>
                      <a:endParaRPr lang="ko-KR" altLang="en-US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6070083"/>
                  </a:ext>
                </a:extLst>
              </a:tr>
              <a:tr h="21124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3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7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9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0452217"/>
                  </a:ext>
                </a:extLst>
              </a:tr>
              <a:tr h="21124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ffectLst/>
                        </a:rPr>
                        <a:t>45492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ffectLst/>
                        </a:rPr>
                        <a:t>34879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ffectLst/>
                        </a:rPr>
                        <a:t>2427846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ffectLst/>
                        </a:rPr>
                        <a:t>683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ffectLst/>
                        </a:rPr>
                        <a:t>4731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8452214"/>
                  </a:ext>
                </a:extLst>
              </a:tr>
              <a:tr h="182880">
                <a:tc gridSpan="10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="0" dirty="0" smtClean="0"/>
                        <a:t>데이터 빈도</a:t>
                      </a: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246605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Min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1st Qu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Median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Mean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3rd Qu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Max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977534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ffectLst/>
                        </a:rPr>
                        <a:t>1.000</a:t>
                      </a:r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ffectLst/>
                        </a:rPr>
                        <a:t>3.000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ffectLst/>
                        </a:rPr>
                        <a:t>3.000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ffectLst/>
                        </a:rPr>
                        <a:t>2.962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ffectLst/>
                        </a:rPr>
                        <a:t>3.000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ffectLst/>
                        </a:rPr>
                        <a:t>9.000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7134258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518159" y="218692"/>
            <a:ext cx="5477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3. </a:t>
            </a:r>
            <a:r>
              <a:rPr lang="ko-KR" altLang="en-US" b="1" dirty="0" smtClean="0"/>
              <a:t>탐색적 데이터 분석 </a:t>
            </a:r>
            <a:r>
              <a:rPr lang="en-US" altLang="ko-KR" b="1" dirty="0" smtClean="0"/>
              <a:t>- </a:t>
            </a:r>
            <a:r>
              <a:rPr lang="ko-KR" altLang="en-US" b="1" dirty="0" smtClean="0"/>
              <a:t>설명변수</a:t>
            </a:r>
            <a:endParaRPr lang="en-US" altLang="ko-KR" b="1" dirty="0" smtClean="0"/>
          </a:p>
        </p:txBody>
      </p:sp>
    </p:spTree>
    <p:extLst>
      <p:ext uri="{BB962C8B-B14F-4D97-AF65-F5344CB8AC3E}">
        <p14:creationId xmlns:p14="http://schemas.microsoft.com/office/powerpoint/2010/main" val="476654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73420" y="1088136"/>
            <a:ext cx="5477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2. </a:t>
            </a:r>
            <a:r>
              <a:rPr lang="ko-KR" altLang="en-US" b="1" dirty="0" smtClean="0"/>
              <a:t>분석 목적 및 방향</a:t>
            </a:r>
            <a:endParaRPr lang="en-US" altLang="ko-KR" b="1" dirty="0" smtClean="0"/>
          </a:p>
        </p:txBody>
      </p:sp>
      <p:sp>
        <p:nvSpPr>
          <p:cNvPr id="3" name="TextBox 2"/>
          <p:cNvSpPr txBox="1"/>
          <p:nvPr/>
        </p:nvSpPr>
        <p:spPr>
          <a:xfrm>
            <a:off x="973420" y="1870840"/>
            <a:ext cx="102645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최근 암 </a:t>
            </a:r>
            <a:r>
              <a:rPr lang="ko-KR" altLang="en-US" dirty="0" err="1" smtClean="0"/>
              <a:t>발생자수와</a:t>
            </a:r>
            <a:r>
              <a:rPr lang="ko-KR" altLang="en-US" dirty="0" smtClean="0"/>
              <a:t> 암으로 인한 사망자수가 증가하는 추세이다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ko-KR" altLang="en-US" dirty="0" smtClean="0"/>
              <a:t>또한 암이 발병하는 연령대도 낮아지고 있다</a:t>
            </a:r>
            <a:r>
              <a:rPr lang="en-US" altLang="ko-KR" dirty="0" smtClean="0"/>
              <a:t>.</a:t>
            </a:r>
          </a:p>
        </p:txBody>
      </p:sp>
      <p:pic>
        <p:nvPicPr>
          <p:cNvPr id="5" name="Picture 2" descr="ì°¨í¸ì´ë¯¸ì§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0676" y="3446420"/>
            <a:ext cx="4802399" cy="250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ì°¨í¸ì´ë¯¸ì§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420" y="3447358"/>
            <a:ext cx="4800600" cy="2504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4068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18159" y="683768"/>
            <a:ext cx="10908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USENOW3(</a:t>
            </a:r>
            <a:r>
              <a:rPr lang="ko-KR" altLang="en-US" dirty="0" smtClean="0"/>
              <a:t>씹는 담배를 얼마나 사용하는지에 대한 여부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/>
          </p:nvPr>
        </p:nvGraphicFramePr>
        <p:xfrm>
          <a:off x="518157" y="1186884"/>
          <a:ext cx="10454643" cy="10076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7123">
                  <a:extLst>
                    <a:ext uri="{9D8B030D-6E8A-4147-A177-3AD203B41FA5}">
                      <a16:colId xmlns:a16="http://schemas.microsoft.com/office/drawing/2014/main" val="1863749097"/>
                    </a:ext>
                  </a:extLst>
                </a:gridCol>
                <a:gridCol w="1873504">
                  <a:extLst>
                    <a:ext uri="{9D8B030D-6E8A-4147-A177-3AD203B41FA5}">
                      <a16:colId xmlns:a16="http://schemas.microsoft.com/office/drawing/2014/main" val="2058395924"/>
                    </a:ext>
                  </a:extLst>
                </a:gridCol>
                <a:gridCol w="1873504">
                  <a:extLst>
                    <a:ext uri="{9D8B030D-6E8A-4147-A177-3AD203B41FA5}">
                      <a16:colId xmlns:a16="http://schemas.microsoft.com/office/drawing/2014/main" val="2578777015"/>
                    </a:ext>
                  </a:extLst>
                </a:gridCol>
                <a:gridCol w="1873504">
                  <a:extLst>
                    <a:ext uri="{9D8B030D-6E8A-4147-A177-3AD203B41FA5}">
                      <a16:colId xmlns:a16="http://schemas.microsoft.com/office/drawing/2014/main" val="1557744981"/>
                    </a:ext>
                  </a:extLst>
                </a:gridCol>
                <a:gridCol w="1873504">
                  <a:extLst>
                    <a:ext uri="{9D8B030D-6E8A-4147-A177-3AD203B41FA5}">
                      <a16:colId xmlns:a16="http://schemas.microsoft.com/office/drawing/2014/main" val="2897452979"/>
                    </a:ext>
                  </a:extLst>
                </a:gridCol>
                <a:gridCol w="1873504">
                  <a:extLst>
                    <a:ext uri="{9D8B030D-6E8A-4147-A177-3AD203B41FA5}">
                      <a16:colId xmlns:a16="http://schemas.microsoft.com/office/drawing/2014/main" val="398968224"/>
                    </a:ext>
                  </a:extLst>
                </a:gridCol>
              </a:tblGrid>
              <a:tr h="367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Value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3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7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9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38919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Label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Every day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Some days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Not at</a:t>
                      </a:r>
                      <a:r>
                        <a:rPr lang="en-US" altLang="ko-KR" baseline="0" dirty="0" smtClean="0"/>
                        <a:t> all</a:t>
                      </a:r>
                      <a:endParaRPr lang="en-US" altLang="ko-KR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Don’t know</a:t>
                      </a:r>
                    </a:p>
                    <a:p>
                      <a:pPr algn="ctr" latinLnBrk="1"/>
                      <a:r>
                        <a:rPr lang="en-US" altLang="ko-KR" dirty="0" smtClean="0"/>
                        <a:t>/Not Sure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Refused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26433527"/>
                  </a:ext>
                </a:extLst>
              </a:tr>
            </a:tbl>
          </a:graphicData>
        </a:graphic>
      </p:graphicFrame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9117" y="2956406"/>
            <a:ext cx="3911842" cy="341640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8501310" y="6311846"/>
            <a:ext cx="12153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Bar graph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1260144" y="2874843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/>
              <a:t>시각화</a:t>
            </a:r>
            <a:endParaRPr lang="en-US" altLang="ko-KR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518159" y="218692"/>
            <a:ext cx="5477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3. </a:t>
            </a:r>
            <a:r>
              <a:rPr lang="ko-KR" altLang="en-US" b="1" dirty="0" smtClean="0"/>
              <a:t>탐색적 데이터 분석 </a:t>
            </a:r>
            <a:r>
              <a:rPr lang="en-US" altLang="ko-KR" b="1" dirty="0" smtClean="0"/>
              <a:t>- </a:t>
            </a:r>
            <a:r>
              <a:rPr lang="ko-KR" altLang="en-US" b="1" dirty="0" smtClean="0"/>
              <a:t>설명변수</a:t>
            </a:r>
            <a:endParaRPr lang="en-US" altLang="ko-KR" b="1" dirty="0" smtClean="0"/>
          </a:p>
        </p:txBody>
      </p:sp>
    </p:spTree>
    <p:extLst>
      <p:ext uri="{BB962C8B-B14F-4D97-AF65-F5344CB8AC3E}">
        <p14:creationId xmlns:p14="http://schemas.microsoft.com/office/powerpoint/2010/main" val="4198058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18159" y="683768"/>
            <a:ext cx="10908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VETERAN3</a:t>
            </a:r>
            <a:r>
              <a:rPr lang="en-US" altLang="ko-KR" dirty="0" smtClean="0"/>
              <a:t>(</a:t>
            </a:r>
            <a:r>
              <a:rPr lang="ko-KR" altLang="en-US" dirty="0" smtClean="0"/>
              <a:t>현역으로 복무한 적이 있는가에 대한 여부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518157" y="1186884"/>
          <a:ext cx="10454643" cy="10076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7123">
                  <a:extLst>
                    <a:ext uri="{9D8B030D-6E8A-4147-A177-3AD203B41FA5}">
                      <a16:colId xmlns:a16="http://schemas.microsoft.com/office/drawing/2014/main" val="1863749097"/>
                    </a:ext>
                  </a:extLst>
                </a:gridCol>
                <a:gridCol w="2341880">
                  <a:extLst>
                    <a:ext uri="{9D8B030D-6E8A-4147-A177-3AD203B41FA5}">
                      <a16:colId xmlns:a16="http://schemas.microsoft.com/office/drawing/2014/main" val="2058395924"/>
                    </a:ext>
                  </a:extLst>
                </a:gridCol>
                <a:gridCol w="2341880">
                  <a:extLst>
                    <a:ext uri="{9D8B030D-6E8A-4147-A177-3AD203B41FA5}">
                      <a16:colId xmlns:a16="http://schemas.microsoft.com/office/drawing/2014/main" val="2578777015"/>
                    </a:ext>
                  </a:extLst>
                </a:gridCol>
                <a:gridCol w="2341880">
                  <a:extLst>
                    <a:ext uri="{9D8B030D-6E8A-4147-A177-3AD203B41FA5}">
                      <a16:colId xmlns:a16="http://schemas.microsoft.com/office/drawing/2014/main" val="2897452979"/>
                    </a:ext>
                  </a:extLst>
                </a:gridCol>
                <a:gridCol w="2341880">
                  <a:extLst>
                    <a:ext uri="{9D8B030D-6E8A-4147-A177-3AD203B41FA5}">
                      <a16:colId xmlns:a16="http://schemas.microsoft.com/office/drawing/2014/main" val="398968224"/>
                    </a:ext>
                  </a:extLst>
                </a:gridCol>
              </a:tblGrid>
              <a:tr h="367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Value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7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9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38919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Label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Yes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Don’t know</a:t>
                      </a:r>
                    </a:p>
                    <a:p>
                      <a:pPr algn="ctr" latinLnBrk="1"/>
                      <a:r>
                        <a:rPr lang="en-US" altLang="ko-KR" dirty="0" smtClean="0"/>
                        <a:t>/Not Sure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Refused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26433527"/>
                  </a:ext>
                </a:extLst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1260144" y="2874843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err="1" smtClean="0"/>
              <a:t>기초통계량</a:t>
            </a:r>
            <a:endParaRPr lang="en-US" altLang="ko-KR" dirty="0" smtClean="0"/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8601494"/>
              </p:ext>
            </p:extLst>
          </p:nvPr>
        </p:nvGraphicFramePr>
        <p:xfrm>
          <a:off x="1260144" y="3339919"/>
          <a:ext cx="9744740" cy="293116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624123">
                  <a:extLst>
                    <a:ext uri="{9D8B030D-6E8A-4147-A177-3AD203B41FA5}">
                      <a16:colId xmlns:a16="http://schemas.microsoft.com/office/drawing/2014/main" val="2880931764"/>
                    </a:ext>
                  </a:extLst>
                </a:gridCol>
                <a:gridCol w="812062">
                  <a:extLst>
                    <a:ext uri="{9D8B030D-6E8A-4147-A177-3AD203B41FA5}">
                      <a16:colId xmlns:a16="http://schemas.microsoft.com/office/drawing/2014/main" val="3494760735"/>
                    </a:ext>
                  </a:extLst>
                </a:gridCol>
                <a:gridCol w="812062">
                  <a:extLst>
                    <a:ext uri="{9D8B030D-6E8A-4147-A177-3AD203B41FA5}">
                      <a16:colId xmlns:a16="http://schemas.microsoft.com/office/drawing/2014/main" val="2448000916"/>
                    </a:ext>
                  </a:extLst>
                </a:gridCol>
                <a:gridCol w="1624123">
                  <a:extLst>
                    <a:ext uri="{9D8B030D-6E8A-4147-A177-3AD203B41FA5}">
                      <a16:colId xmlns:a16="http://schemas.microsoft.com/office/drawing/2014/main" val="1903230797"/>
                    </a:ext>
                  </a:extLst>
                </a:gridCol>
                <a:gridCol w="1624123">
                  <a:extLst>
                    <a:ext uri="{9D8B030D-6E8A-4147-A177-3AD203B41FA5}">
                      <a16:colId xmlns:a16="http://schemas.microsoft.com/office/drawing/2014/main" val="2433270721"/>
                    </a:ext>
                  </a:extLst>
                </a:gridCol>
                <a:gridCol w="812062">
                  <a:extLst>
                    <a:ext uri="{9D8B030D-6E8A-4147-A177-3AD203B41FA5}">
                      <a16:colId xmlns:a16="http://schemas.microsoft.com/office/drawing/2014/main" val="1247976441"/>
                    </a:ext>
                  </a:extLst>
                </a:gridCol>
                <a:gridCol w="812062">
                  <a:extLst>
                    <a:ext uri="{9D8B030D-6E8A-4147-A177-3AD203B41FA5}">
                      <a16:colId xmlns:a16="http://schemas.microsoft.com/office/drawing/2014/main" val="4254128222"/>
                    </a:ext>
                  </a:extLst>
                </a:gridCol>
                <a:gridCol w="1624123">
                  <a:extLst>
                    <a:ext uri="{9D8B030D-6E8A-4147-A177-3AD203B41FA5}">
                      <a16:colId xmlns:a16="http://schemas.microsoft.com/office/drawing/2014/main" val="678891939"/>
                    </a:ext>
                  </a:extLst>
                </a:gridCol>
              </a:tblGrid>
              <a:tr h="370840">
                <a:tc gridSpan="8"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 smtClean="0"/>
                        <a:t>데이터 타입</a:t>
                      </a:r>
                      <a:endParaRPr lang="ko-KR" altLang="en-US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8515528"/>
                  </a:ext>
                </a:extLst>
              </a:tr>
              <a:tr h="182880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Numeric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범주형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7827425"/>
                  </a:ext>
                </a:extLst>
              </a:tr>
              <a:tr h="303953">
                <a:tc gridSpan="8"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 smtClean="0"/>
                        <a:t>데이터 빈도</a:t>
                      </a:r>
                      <a:endParaRPr lang="ko-KR" altLang="en-US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6070083"/>
                  </a:ext>
                </a:extLst>
              </a:tr>
              <a:tr h="24214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7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9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0452217"/>
                  </a:ext>
                </a:extLst>
              </a:tr>
              <a:tr h="1803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ffectLst/>
                        </a:rPr>
                        <a:t>336933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ffectLst/>
                        </a:rPr>
                        <a:t>2175098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ffectLst/>
                        </a:rPr>
                        <a:t>577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ffectLst/>
                        </a:rPr>
                        <a:t>1023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4804055"/>
                  </a:ext>
                </a:extLst>
              </a:tr>
              <a:tr h="182880">
                <a:tc gridSpan="8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="0" dirty="0" smtClean="0"/>
                        <a:t>데이터 빈도</a:t>
                      </a: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246605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Min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1st Qu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Median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Mean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3rd Qu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Max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977534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ffectLst/>
                        </a:rPr>
                        <a:t>1.00</a:t>
                      </a:r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ffectLst/>
                        </a:rPr>
                        <a:t>2.00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ffectLst/>
                        </a:rPr>
                        <a:t>2.00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ffectLst/>
                        </a:rPr>
                        <a:t>1.87</a:t>
                      </a:r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ffectLst/>
                        </a:rPr>
                        <a:t>2.00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ffectLst/>
                        </a:rPr>
                        <a:t>9.00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7134258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518159" y="218692"/>
            <a:ext cx="5477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3. </a:t>
            </a:r>
            <a:r>
              <a:rPr lang="ko-KR" altLang="en-US" b="1" dirty="0" smtClean="0"/>
              <a:t>탐색적 데이터 분석 </a:t>
            </a:r>
            <a:r>
              <a:rPr lang="en-US" altLang="ko-KR" b="1" dirty="0" smtClean="0"/>
              <a:t>- </a:t>
            </a:r>
            <a:r>
              <a:rPr lang="ko-KR" altLang="en-US" b="1" dirty="0" smtClean="0"/>
              <a:t>설명변수</a:t>
            </a:r>
            <a:endParaRPr lang="en-US" altLang="ko-KR" b="1" dirty="0" smtClean="0"/>
          </a:p>
        </p:txBody>
      </p:sp>
    </p:spTree>
    <p:extLst>
      <p:ext uri="{BB962C8B-B14F-4D97-AF65-F5344CB8AC3E}">
        <p14:creationId xmlns:p14="http://schemas.microsoft.com/office/powerpoint/2010/main" val="3706982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18159" y="683768"/>
            <a:ext cx="10908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VETERAN3</a:t>
            </a:r>
            <a:r>
              <a:rPr lang="en-US" altLang="ko-KR" dirty="0" smtClean="0"/>
              <a:t>(</a:t>
            </a:r>
            <a:r>
              <a:rPr lang="ko-KR" altLang="en-US" dirty="0" smtClean="0"/>
              <a:t>현역으로 복무한 적이 있는가에 대한 여부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518157" y="1186884"/>
          <a:ext cx="10454643" cy="10076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7123">
                  <a:extLst>
                    <a:ext uri="{9D8B030D-6E8A-4147-A177-3AD203B41FA5}">
                      <a16:colId xmlns:a16="http://schemas.microsoft.com/office/drawing/2014/main" val="1863749097"/>
                    </a:ext>
                  </a:extLst>
                </a:gridCol>
                <a:gridCol w="2341880">
                  <a:extLst>
                    <a:ext uri="{9D8B030D-6E8A-4147-A177-3AD203B41FA5}">
                      <a16:colId xmlns:a16="http://schemas.microsoft.com/office/drawing/2014/main" val="2058395924"/>
                    </a:ext>
                  </a:extLst>
                </a:gridCol>
                <a:gridCol w="2341880">
                  <a:extLst>
                    <a:ext uri="{9D8B030D-6E8A-4147-A177-3AD203B41FA5}">
                      <a16:colId xmlns:a16="http://schemas.microsoft.com/office/drawing/2014/main" val="2578777015"/>
                    </a:ext>
                  </a:extLst>
                </a:gridCol>
                <a:gridCol w="2341880">
                  <a:extLst>
                    <a:ext uri="{9D8B030D-6E8A-4147-A177-3AD203B41FA5}">
                      <a16:colId xmlns:a16="http://schemas.microsoft.com/office/drawing/2014/main" val="2897452979"/>
                    </a:ext>
                  </a:extLst>
                </a:gridCol>
                <a:gridCol w="2341880">
                  <a:extLst>
                    <a:ext uri="{9D8B030D-6E8A-4147-A177-3AD203B41FA5}">
                      <a16:colId xmlns:a16="http://schemas.microsoft.com/office/drawing/2014/main" val="398968224"/>
                    </a:ext>
                  </a:extLst>
                </a:gridCol>
              </a:tblGrid>
              <a:tr h="367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Value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7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9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38919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Label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Yes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Don’t know</a:t>
                      </a:r>
                    </a:p>
                    <a:p>
                      <a:pPr algn="ctr" latinLnBrk="1"/>
                      <a:r>
                        <a:rPr lang="en-US" altLang="ko-KR" dirty="0" smtClean="0"/>
                        <a:t>/Not Sure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Refused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26433527"/>
                  </a:ext>
                </a:extLst>
              </a:tr>
            </a:tbl>
          </a:graphicData>
        </a:graphic>
      </p:graphicFrame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8477" y="2986886"/>
            <a:ext cx="3911843" cy="3416400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8501310" y="6311846"/>
            <a:ext cx="12153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Bar graph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1260144" y="2874843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/>
              <a:t>시각화</a:t>
            </a:r>
            <a:endParaRPr lang="en-US" altLang="ko-KR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518159" y="218692"/>
            <a:ext cx="5477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3. </a:t>
            </a:r>
            <a:r>
              <a:rPr lang="ko-KR" altLang="en-US" b="1" dirty="0" smtClean="0"/>
              <a:t>탐색적 데이터 분석 </a:t>
            </a:r>
            <a:r>
              <a:rPr lang="en-US" altLang="ko-KR" b="1" dirty="0" smtClean="0"/>
              <a:t>- </a:t>
            </a:r>
            <a:r>
              <a:rPr lang="ko-KR" altLang="en-US" b="1" dirty="0" smtClean="0"/>
              <a:t>설명변수</a:t>
            </a:r>
            <a:endParaRPr lang="en-US" altLang="ko-KR" b="1" dirty="0" smtClean="0"/>
          </a:p>
        </p:txBody>
      </p:sp>
    </p:spTree>
    <p:extLst>
      <p:ext uri="{BB962C8B-B14F-4D97-AF65-F5344CB8AC3E}">
        <p14:creationId xmlns:p14="http://schemas.microsoft.com/office/powerpoint/2010/main" val="2851923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18159" y="683768"/>
            <a:ext cx="10908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MARITAL</a:t>
            </a:r>
            <a:r>
              <a:rPr lang="en-US" altLang="ko-KR" dirty="0" smtClean="0"/>
              <a:t>(</a:t>
            </a:r>
            <a:r>
              <a:rPr lang="ko-KR" altLang="en-US" dirty="0" smtClean="0"/>
              <a:t>결혼 상태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9798985"/>
              </p:ext>
            </p:extLst>
          </p:nvPr>
        </p:nvGraphicFramePr>
        <p:xfrm>
          <a:off x="518157" y="1186884"/>
          <a:ext cx="10454642" cy="10991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7123">
                  <a:extLst>
                    <a:ext uri="{9D8B030D-6E8A-4147-A177-3AD203B41FA5}">
                      <a16:colId xmlns:a16="http://schemas.microsoft.com/office/drawing/2014/main" val="1863749097"/>
                    </a:ext>
                  </a:extLst>
                </a:gridCol>
                <a:gridCol w="1338217">
                  <a:extLst>
                    <a:ext uri="{9D8B030D-6E8A-4147-A177-3AD203B41FA5}">
                      <a16:colId xmlns:a16="http://schemas.microsoft.com/office/drawing/2014/main" val="2058395924"/>
                    </a:ext>
                  </a:extLst>
                </a:gridCol>
                <a:gridCol w="1338217">
                  <a:extLst>
                    <a:ext uri="{9D8B030D-6E8A-4147-A177-3AD203B41FA5}">
                      <a16:colId xmlns:a16="http://schemas.microsoft.com/office/drawing/2014/main" val="2578777015"/>
                    </a:ext>
                  </a:extLst>
                </a:gridCol>
                <a:gridCol w="1338217">
                  <a:extLst>
                    <a:ext uri="{9D8B030D-6E8A-4147-A177-3AD203B41FA5}">
                      <a16:colId xmlns:a16="http://schemas.microsoft.com/office/drawing/2014/main" val="2246112531"/>
                    </a:ext>
                  </a:extLst>
                </a:gridCol>
                <a:gridCol w="1338217">
                  <a:extLst>
                    <a:ext uri="{9D8B030D-6E8A-4147-A177-3AD203B41FA5}">
                      <a16:colId xmlns:a16="http://schemas.microsoft.com/office/drawing/2014/main" val="436055500"/>
                    </a:ext>
                  </a:extLst>
                </a:gridCol>
                <a:gridCol w="1338217">
                  <a:extLst>
                    <a:ext uri="{9D8B030D-6E8A-4147-A177-3AD203B41FA5}">
                      <a16:colId xmlns:a16="http://schemas.microsoft.com/office/drawing/2014/main" val="3716409036"/>
                    </a:ext>
                  </a:extLst>
                </a:gridCol>
                <a:gridCol w="1338217">
                  <a:extLst>
                    <a:ext uri="{9D8B030D-6E8A-4147-A177-3AD203B41FA5}">
                      <a16:colId xmlns:a16="http://schemas.microsoft.com/office/drawing/2014/main" val="2897452979"/>
                    </a:ext>
                  </a:extLst>
                </a:gridCol>
                <a:gridCol w="1338217">
                  <a:extLst>
                    <a:ext uri="{9D8B030D-6E8A-4147-A177-3AD203B41FA5}">
                      <a16:colId xmlns:a16="http://schemas.microsoft.com/office/drawing/2014/main" val="398968224"/>
                    </a:ext>
                  </a:extLst>
                </a:gridCol>
              </a:tblGrid>
              <a:tr h="367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Value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3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4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5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6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9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38919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Label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Married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Divorced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Widowed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Separated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Never married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A member of an unmarried</a:t>
                      </a:r>
                      <a:r>
                        <a:rPr lang="en-US" altLang="ko-KR" sz="1400" baseline="0" dirty="0" smtClean="0"/>
                        <a:t> couple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Refused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26433527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1260144" y="2874843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err="1" smtClean="0"/>
              <a:t>기초통계량</a:t>
            </a:r>
            <a:endParaRPr lang="en-US" altLang="ko-KR" dirty="0" smtClean="0"/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9326886"/>
              </p:ext>
            </p:extLst>
          </p:nvPr>
        </p:nvGraphicFramePr>
        <p:xfrm>
          <a:off x="1260144" y="3339919"/>
          <a:ext cx="9744740" cy="293116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392106">
                  <a:extLst>
                    <a:ext uri="{9D8B030D-6E8A-4147-A177-3AD203B41FA5}">
                      <a16:colId xmlns:a16="http://schemas.microsoft.com/office/drawing/2014/main" val="2880931764"/>
                    </a:ext>
                  </a:extLst>
                </a:gridCol>
                <a:gridCol w="232017">
                  <a:extLst>
                    <a:ext uri="{9D8B030D-6E8A-4147-A177-3AD203B41FA5}">
                      <a16:colId xmlns:a16="http://schemas.microsoft.com/office/drawing/2014/main" val="2097276986"/>
                    </a:ext>
                  </a:extLst>
                </a:gridCol>
                <a:gridCol w="1160088">
                  <a:extLst>
                    <a:ext uri="{9D8B030D-6E8A-4147-A177-3AD203B41FA5}">
                      <a16:colId xmlns:a16="http://schemas.microsoft.com/office/drawing/2014/main" val="3494760735"/>
                    </a:ext>
                  </a:extLst>
                </a:gridCol>
                <a:gridCol w="464036">
                  <a:extLst>
                    <a:ext uri="{9D8B030D-6E8A-4147-A177-3AD203B41FA5}">
                      <a16:colId xmlns:a16="http://schemas.microsoft.com/office/drawing/2014/main" val="1228981375"/>
                    </a:ext>
                  </a:extLst>
                </a:gridCol>
                <a:gridCol w="928070">
                  <a:extLst>
                    <a:ext uri="{9D8B030D-6E8A-4147-A177-3AD203B41FA5}">
                      <a16:colId xmlns:a16="http://schemas.microsoft.com/office/drawing/2014/main" val="1903230797"/>
                    </a:ext>
                  </a:extLst>
                </a:gridCol>
                <a:gridCol w="696053">
                  <a:extLst>
                    <a:ext uri="{9D8B030D-6E8A-4147-A177-3AD203B41FA5}">
                      <a16:colId xmlns:a16="http://schemas.microsoft.com/office/drawing/2014/main" val="2858609970"/>
                    </a:ext>
                  </a:extLst>
                </a:gridCol>
                <a:gridCol w="696053">
                  <a:extLst>
                    <a:ext uri="{9D8B030D-6E8A-4147-A177-3AD203B41FA5}">
                      <a16:colId xmlns:a16="http://schemas.microsoft.com/office/drawing/2014/main" val="2433270721"/>
                    </a:ext>
                  </a:extLst>
                </a:gridCol>
                <a:gridCol w="928070">
                  <a:extLst>
                    <a:ext uri="{9D8B030D-6E8A-4147-A177-3AD203B41FA5}">
                      <a16:colId xmlns:a16="http://schemas.microsoft.com/office/drawing/2014/main" val="1911980254"/>
                    </a:ext>
                  </a:extLst>
                </a:gridCol>
                <a:gridCol w="464036">
                  <a:extLst>
                    <a:ext uri="{9D8B030D-6E8A-4147-A177-3AD203B41FA5}">
                      <a16:colId xmlns:a16="http://schemas.microsoft.com/office/drawing/2014/main" val="1247976441"/>
                    </a:ext>
                  </a:extLst>
                </a:gridCol>
                <a:gridCol w="1160088">
                  <a:extLst>
                    <a:ext uri="{9D8B030D-6E8A-4147-A177-3AD203B41FA5}">
                      <a16:colId xmlns:a16="http://schemas.microsoft.com/office/drawing/2014/main" val="1601700494"/>
                    </a:ext>
                  </a:extLst>
                </a:gridCol>
                <a:gridCol w="232017">
                  <a:extLst>
                    <a:ext uri="{9D8B030D-6E8A-4147-A177-3AD203B41FA5}">
                      <a16:colId xmlns:a16="http://schemas.microsoft.com/office/drawing/2014/main" val="678891939"/>
                    </a:ext>
                  </a:extLst>
                </a:gridCol>
                <a:gridCol w="1392106">
                  <a:extLst>
                    <a:ext uri="{9D8B030D-6E8A-4147-A177-3AD203B41FA5}">
                      <a16:colId xmlns:a16="http://schemas.microsoft.com/office/drawing/2014/main" val="1497177610"/>
                    </a:ext>
                  </a:extLst>
                </a:gridCol>
              </a:tblGrid>
              <a:tr h="370840">
                <a:tc gridSpan="12"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 smtClean="0"/>
                        <a:t>데이터 타입</a:t>
                      </a:r>
                      <a:endParaRPr lang="ko-KR" altLang="en-US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8515528"/>
                  </a:ext>
                </a:extLst>
              </a:tr>
              <a:tr h="182880">
                <a:tc gridSpan="6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Numeric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범주형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7827425"/>
                  </a:ext>
                </a:extLst>
              </a:tr>
              <a:tr h="303953">
                <a:tc gridSpan="12"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 smtClean="0"/>
                        <a:t>데이터 빈도</a:t>
                      </a:r>
                      <a:endParaRPr lang="ko-KR" altLang="en-US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6070083"/>
                  </a:ext>
                </a:extLst>
              </a:tr>
              <a:tr h="2112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3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4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5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6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9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0452217"/>
                  </a:ext>
                </a:extLst>
              </a:tr>
              <a:tr h="2112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ffectLst/>
                        </a:rPr>
                        <a:t>1328165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ffectLst/>
                        </a:rPr>
                        <a:t>352512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ffectLst/>
                        </a:rPr>
                        <a:t>332276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ffectLst/>
                        </a:rPr>
                        <a:t>51681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ffectLst/>
                        </a:rPr>
                        <a:t>372593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ffectLst/>
                        </a:rPr>
                        <a:t>67208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ffectLst/>
                        </a:rPr>
                        <a:t>9196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4937552"/>
                  </a:ext>
                </a:extLst>
              </a:tr>
              <a:tr h="182880">
                <a:tc gridSpan="1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="0" dirty="0" smtClean="0"/>
                        <a:t>데이터 빈도</a:t>
                      </a: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2466051"/>
                  </a:ext>
                </a:extLst>
              </a:tr>
              <a:tr h="18288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Min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1st Qu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Median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Mean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3rd Qu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Max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9775344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ffectLst/>
                        </a:rPr>
                        <a:t>1.000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ffectLst/>
                        </a:rPr>
                        <a:t>1.000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ffectLst/>
                        </a:rPr>
                        <a:t>1.000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ffectLst/>
                        </a:rPr>
                        <a:t>2.222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ffectLst/>
                        </a:rPr>
                        <a:t>3.000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ffectLst/>
                        </a:rPr>
                        <a:t>9.000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7134258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518159" y="218692"/>
            <a:ext cx="5477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3. </a:t>
            </a:r>
            <a:r>
              <a:rPr lang="ko-KR" altLang="en-US" b="1" dirty="0" smtClean="0"/>
              <a:t>탐색적 데이터 분석 </a:t>
            </a:r>
            <a:r>
              <a:rPr lang="en-US" altLang="ko-KR" b="1" dirty="0" smtClean="0"/>
              <a:t>- </a:t>
            </a:r>
            <a:r>
              <a:rPr lang="ko-KR" altLang="en-US" b="1" dirty="0" smtClean="0"/>
              <a:t>설명변수</a:t>
            </a:r>
            <a:endParaRPr lang="en-US" altLang="ko-KR" b="1" dirty="0" smtClean="0"/>
          </a:p>
        </p:txBody>
      </p:sp>
    </p:spTree>
    <p:extLst>
      <p:ext uri="{BB962C8B-B14F-4D97-AF65-F5344CB8AC3E}">
        <p14:creationId xmlns:p14="http://schemas.microsoft.com/office/powerpoint/2010/main" val="2747095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18159" y="683768"/>
            <a:ext cx="10908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MARITAL</a:t>
            </a:r>
            <a:r>
              <a:rPr lang="en-US" altLang="ko-KR" dirty="0" smtClean="0"/>
              <a:t>(</a:t>
            </a:r>
            <a:r>
              <a:rPr lang="ko-KR" altLang="en-US" dirty="0" smtClean="0"/>
              <a:t>결혼 상태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/>
          </p:nvPr>
        </p:nvGraphicFramePr>
        <p:xfrm>
          <a:off x="518157" y="1186884"/>
          <a:ext cx="10454642" cy="10991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7123">
                  <a:extLst>
                    <a:ext uri="{9D8B030D-6E8A-4147-A177-3AD203B41FA5}">
                      <a16:colId xmlns:a16="http://schemas.microsoft.com/office/drawing/2014/main" val="1863749097"/>
                    </a:ext>
                  </a:extLst>
                </a:gridCol>
                <a:gridCol w="1338217">
                  <a:extLst>
                    <a:ext uri="{9D8B030D-6E8A-4147-A177-3AD203B41FA5}">
                      <a16:colId xmlns:a16="http://schemas.microsoft.com/office/drawing/2014/main" val="2058395924"/>
                    </a:ext>
                  </a:extLst>
                </a:gridCol>
                <a:gridCol w="1338217">
                  <a:extLst>
                    <a:ext uri="{9D8B030D-6E8A-4147-A177-3AD203B41FA5}">
                      <a16:colId xmlns:a16="http://schemas.microsoft.com/office/drawing/2014/main" val="2578777015"/>
                    </a:ext>
                  </a:extLst>
                </a:gridCol>
                <a:gridCol w="1338217">
                  <a:extLst>
                    <a:ext uri="{9D8B030D-6E8A-4147-A177-3AD203B41FA5}">
                      <a16:colId xmlns:a16="http://schemas.microsoft.com/office/drawing/2014/main" val="2246112531"/>
                    </a:ext>
                  </a:extLst>
                </a:gridCol>
                <a:gridCol w="1338217">
                  <a:extLst>
                    <a:ext uri="{9D8B030D-6E8A-4147-A177-3AD203B41FA5}">
                      <a16:colId xmlns:a16="http://schemas.microsoft.com/office/drawing/2014/main" val="436055500"/>
                    </a:ext>
                  </a:extLst>
                </a:gridCol>
                <a:gridCol w="1338217">
                  <a:extLst>
                    <a:ext uri="{9D8B030D-6E8A-4147-A177-3AD203B41FA5}">
                      <a16:colId xmlns:a16="http://schemas.microsoft.com/office/drawing/2014/main" val="3716409036"/>
                    </a:ext>
                  </a:extLst>
                </a:gridCol>
                <a:gridCol w="1338217">
                  <a:extLst>
                    <a:ext uri="{9D8B030D-6E8A-4147-A177-3AD203B41FA5}">
                      <a16:colId xmlns:a16="http://schemas.microsoft.com/office/drawing/2014/main" val="2897452979"/>
                    </a:ext>
                  </a:extLst>
                </a:gridCol>
                <a:gridCol w="1338217">
                  <a:extLst>
                    <a:ext uri="{9D8B030D-6E8A-4147-A177-3AD203B41FA5}">
                      <a16:colId xmlns:a16="http://schemas.microsoft.com/office/drawing/2014/main" val="398968224"/>
                    </a:ext>
                  </a:extLst>
                </a:gridCol>
              </a:tblGrid>
              <a:tr h="367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Value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3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4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5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6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9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38919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Label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Married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Divorced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Widowed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Separated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Never married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A member of an unmarried</a:t>
                      </a:r>
                      <a:r>
                        <a:rPr lang="en-US" altLang="ko-KR" sz="1400" baseline="0" dirty="0" smtClean="0"/>
                        <a:t> couple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Refused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26433527"/>
                  </a:ext>
                </a:extLst>
              </a:tr>
            </a:tbl>
          </a:graphicData>
        </a:graphic>
      </p:graphicFrame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9757" y="2997200"/>
            <a:ext cx="3911842" cy="341640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8501310" y="6311846"/>
            <a:ext cx="12153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Bar graph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1260144" y="2874843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/>
              <a:t>시각화</a:t>
            </a:r>
            <a:endParaRPr lang="en-US" altLang="ko-KR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518159" y="218692"/>
            <a:ext cx="5477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3. </a:t>
            </a:r>
            <a:r>
              <a:rPr lang="ko-KR" altLang="en-US" b="1" dirty="0" smtClean="0"/>
              <a:t>탐색적 데이터 분석 </a:t>
            </a:r>
            <a:r>
              <a:rPr lang="en-US" altLang="ko-KR" b="1" dirty="0" smtClean="0"/>
              <a:t>- </a:t>
            </a:r>
            <a:r>
              <a:rPr lang="ko-KR" altLang="en-US" b="1" dirty="0" smtClean="0"/>
              <a:t>설명변수</a:t>
            </a:r>
            <a:endParaRPr lang="en-US" altLang="ko-KR" b="1" dirty="0" smtClean="0"/>
          </a:p>
        </p:txBody>
      </p:sp>
    </p:spTree>
    <p:extLst>
      <p:ext uri="{BB962C8B-B14F-4D97-AF65-F5344CB8AC3E}">
        <p14:creationId xmlns:p14="http://schemas.microsoft.com/office/powerpoint/2010/main" val="2471469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18159" y="683768"/>
            <a:ext cx="10908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CHILDREN(18</a:t>
            </a:r>
            <a:r>
              <a:rPr lang="ko-KR" altLang="en-US" dirty="0" smtClean="0"/>
              <a:t>세 미만의 자녀의 명 수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7975343"/>
              </p:ext>
            </p:extLst>
          </p:nvPr>
        </p:nvGraphicFramePr>
        <p:xfrm>
          <a:off x="518157" y="1186884"/>
          <a:ext cx="10454644" cy="7384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7123">
                  <a:extLst>
                    <a:ext uri="{9D8B030D-6E8A-4147-A177-3AD203B41FA5}">
                      <a16:colId xmlns:a16="http://schemas.microsoft.com/office/drawing/2014/main" val="1863749097"/>
                    </a:ext>
                  </a:extLst>
                </a:gridCol>
                <a:gridCol w="3122507">
                  <a:extLst>
                    <a:ext uri="{9D8B030D-6E8A-4147-A177-3AD203B41FA5}">
                      <a16:colId xmlns:a16="http://schemas.microsoft.com/office/drawing/2014/main" val="2058395924"/>
                    </a:ext>
                  </a:extLst>
                </a:gridCol>
                <a:gridCol w="3122507">
                  <a:extLst>
                    <a:ext uri="{9D8B030D-6E8A-4147-A177-3AD203B41FA5}">
                      <a16:colId xmlns:a16="http://schemas.microsoft.com/office/drawing/2014/main" val="2578777015"/>
                    </a:ext>
                  </a:extLst>
                </a:gridCol>
                <a:gridCol w="3122507">
                  <a:extLst>
                    <a:ext uri="{9D8B030D-6E8A-4147-A177-3AD203B41FA5}">
                      <a16:colId xmlns:a16="http://schemas.microsoft.com/office/drawing/2014/main" val="2897452979"/>
                    </a:ext>
                  </a:extLst>
                </a:gridCol>
              </a:tblGrid>
              <a:tr h="367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Value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 – 87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88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99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38919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Label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Number</a:t>
                      </a:r>
                      <a:r>
                        <a:rPr lang="en-US" altLang="ko-KR" baseline="0" dirty="0" smtClean="0"/>
                        <a:t> of children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None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Refused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26433527"/>
                  </a:ext>
                </a:extLst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1260144" y="2874843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err="1" smtClean="0"/>
              <a:t>기초통계량</a:t>
            </a:r>
            <a:endParaRPr lang="en-US" altLang="ko-KR" dirty="0" smtClean="0"/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2185701"/>
              </p:ext>
            </p:extLst>
          </p:nvPr>
        </p:nvGraphicFramePr>
        <p:xfrm>
          <a:off x="1260144" y="3339919"/>
          <a:ext cx="9744740" cy="293116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624123">
                  <a:extLst>
                    <a:ext uri="{9D8B030D-6E8A-4147-A177-3AD203B41FA5}">
                      <a16:colId xmlns:a16="http://schemas.microsoft.com/office/drawing/2014/main" val="2880931764"/>
                    </a:ext>
                  </a:extLst>
                </a:gridCol>
                <a:gridCol w="1624124">
                  <a:extLst>
                    <a:ext uri="{9D8B030D-6E8A-4147-A177-3AD203B41FA5}">
                      <a16:colId xmlns:a16="http://schemas.microsoft.com/office/drawing/2014/main" val="3494760735"/>
                    </a:ext>
                  </a:extLst>
                </a:gridCol>
                <a:gridCol w="1624123">
                  <a:extLst>
                    <a:ext uri="{9D8B030D-6E8A-4147-A177-3AD203B41FA5}">
                      <a16:colId xmlns:a16="http://schemas.microsoft.com/office/drawing/2014/main" val="1903230797"/>
                    </a:ext>
                  </a:extLst>
                </a:gridCol>
                <a:gridCol w="1624123">
                  <a:extLst>
                    <a:ext uri="{9D8B030D-6E8A-4147-A177-3AD203B41FA5}">
                      <a16:colId xmlns:a16="http://schemas.microsoft.com/office/drawing/2014/main" val="2433270721"/>
                    </a:ext>
                  </a:extLst>
                </a:gridCol>
                <a:gridCol w="1624124">
                  <a:extLst>
                    <a:ext uri="{9D8B030D-6E8A-4147-A177-3AD203B41FA5}">
                      <a16:colId xmlns:a16="http://schemas.microsoft.com/office/drawing/2014/main" val="1247976441"/>
                    </a:ext>
                  </a:extLst>
                </a:gridCol>
                <a:gridCol w="1624123">
                  <a:extLst>
                    <a:ext uri="{9D8B030D-6E8A-4147-A177-3AD203B41FA5}">
                      <a16:colId xmlns:a16="http://schemas.microsoft.com/office/drawing/2014/main" val="678891939"/>
                    </a:ext>
                  </a:extLst>
                </a:gridCol>
              </a:tblGrid>
              <a:tr h="370840">
                <a:tc gridSpan="6"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 smtClean="0"/>
                        <a:t>데이터 타입</a:t>
                      </a:r>
                      <a:endParaRPr lang="ko-KR" altLang="en-US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8515528"/>
                  </a:ext>
                </a:extLst>
              </a:tr>
              <a:tr h="182880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Numeric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범주형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7827425"/>
                  </a:ext>
                </a:extLst>
              </a:tr>
              <a:tr h="303953">
                <a:tc gridSpan="6"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 smtClean="0"/>
                        <a:t>데이터 빈도</a:t>
                      </a:r>
                      <a:endParaRPr lang="ko-KR" altLang="en-US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6070083"/>
                  </a:ext>
                </a:extLst>
              </a:tr>
              <a:tr h="21124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1-87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88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99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0452217"/>
                  </a:ext>
                </a:extLst>
              </a:tr>
              <a:tr h="21124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ffectLst/>
                        </a:rPr>
                        <a:t>656328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ffectLst/>
                        </a:rPr>
                        <a:t>1851622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5691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384346"/>
                  </a:ext>
                </a:extLst>
              </a:tr>
              <a:tr h="182880">
                <a:tc gridSpan="6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="0" dirty="0" smtClean="0"/>
                        <a:t>데이터 빈도</a:t>
                      </a: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246605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Min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1st Qu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Median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Mean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3rd Qu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Max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977534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ffectLst/>
                        </a:rPr>
                        <a:t>1.00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ffectLst/>
                        </a:rPr>
                        <a:t>4.00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ffectLst/>
                        </a:rPr>
                        <a:t>88.00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ffectLst/>
                        </a:rPr>
                        <a:t>65.56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ffectLst/>
                        </a:rPr>
                        <a:t>88.00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ffectLst/>
                        </a:rPr>
                        <a:t>99.00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7134258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518159" y="218692"/>
            <a:ext cx="5477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3. </a:t>
            </a:r>
            <a:r>
              <a:rPr lang="ko-KR" altLang="en-US" b="1" dirty="0" smtClean="0"/>
              <a:t>탐색적 데이터 분석 </a:t>
            </a:r>
            <a:r>
              <a:rPr lang="en-US" altLang="ko-KR" b="1" dirty="0" smtClean="0"/>
              <a:t>- </a:t>
            </a:r>
            <a:r>
              <a:rPr lang="ko-KR" altLang="en-US" b="1" dirty="0" smtClean="0"/>
              <a:t>설명변수</a:t>
            </a:r>
            <a:endParaRPr lang="en-US" altLang="ko-KR" b="1" dirty="0" smtClean="0"/>
          </a:p>
        </p:txBody>
      </p:sp>
    </p:spTree>
    <p:extLst>
      <p:ext uri="{BB962C8B-B14F-4D97-AF65-F5344CB8AC3E}">
        <p14:creationId xmlns:p14="http://schemas.microsoft.com/office/powerpoint/2010/main" val="2862398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18159" y="683768"/>
            <a:ext cx="10908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CHILDREN(18</a:t>
            </a:r>
            <a:r>
              <a:rPr lang="ko-KR" altLang="en-US" dirty="0" smtClean="0"/>
              <a:t>세 미만의 자녀의 명 수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/>
          </p:nvPr>
        </p:nvGraphicFramePr>
        <p:xfrm>
          <a:off x="518157" y="1186884"/>
          <a:ext cx="10454644" cy="7384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7123">
                  <a:extLst>
                    <a:ext uri="{9D8B030D-6E8A-4147-A177-3AD203B41FA5}">
                      <a16:colId xmlns:a16="http://schemas.microsoft.com/office/drawing/2014/main" val="1863749097"/>
                    </a:ext>
                  </a:extLst>
                </a:gridCol>
                <a:gridCol w="3122507">
                  <a:extLst>
                    <a:ext uri="{9D8B030D-6E8A-4147-A177-3AD203B41FA5}">
                      <a16:colId xmlns:a16="http://schemas.microsoft.com/office/drawing/2014/main" val="2058395924"/>
                    </a:ext>
                  </a:extLst>
                </a:gridCol>
                <a:gridCol w="3122507">
                  <a:extLst>
                    <a:ext uri="{9D8B030D-6E8A-4147-A177-3AD203B41FA5}">
                      <a16:colId xmlns:a16="http://schemas.microsoft.com/office/drawing/2014/main" val="2578777015"/>
                    </a:ext>
                  </a:extLst>
                </a:gridCol>
                <a:gridCol w="3122507">
                  <a:extLst>
                    <a:ext uri="{9D8B030D-6E8A-4147-A177-3AD203B41FA5}">
                      <a16:colId xmlns:a16="http://schemas.microsoft.com/office/drawing/2014/main" val="2897452979"/>
                    </a:ext>
                  </a:extLst>
                </a:gridCol>
              </a:tblGrid>
              <a:tr h="367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Value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 – 87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88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99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38919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Label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Number</a:t>
                      </a:r>
                      <a:r>
                        <a:rPr lang="en-US" altLang="ko-KR" baseline="0" dirty="0" smtClean="0"/>
                        <a:t> of children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None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Refused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26433527"/>
                  </a:ext>
                </a:extLst>
              </a:tr>
            </a:tbl>
          </a:graphicData>
        </a:graphic>
      </p:graphicFrame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8477" y="2973504"/>
            <a:ext cx="3911842" cy="3416400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8501310" y="6311846"/>
            <a:ext cx="12153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Bar graph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1260144" y="2874843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/>
              <a:t>시각화</a:t>
            </a:r>
            <a:endParaRPr lang="en-US" altLang="ko-KR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518159" y="218692"/>
            <a:ext cx="5477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3. </a:t>
            </a:r>
            <a:r>
              <a:rPr lang="ko-KR" altLang="en-US" b="1" dirty="0" smtClean="0"/>
              <a:t>탐색적 데이터 분석 </a:t>
            </a:r>
            <a:r>
              <a:rPr lang="en-US" altLang="ko-KR" b="1" dirty="0" smtClean="0"/>
              <a:t>- </a:t>
            </a:r>
            <a:r>
              <a:rPr lang="ko-KR" altLang="en-US" b="1" dirty="0" smtClean="0"/>
              <a:t>설명변수</a:t>
            </a:r>
            <a:endParaRPr lang="en-US" altLang="ko-KR" b="1" dirty="0" smtClean="0"/>
          </a:p>
        </p:txBody>
      </p:sp>
    </p:spTree>
    <p:extLst>
      <p:ext uri="{BB962C8B-B14F-4D97-AF65-F5344CB8AC3E}">
        <p14:creationId xmlns:p14="http://schemas.microsoft.com/office/powerpoint/2010/main" val="3697643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18159" y="683768"/>
            <a:ext cx="10908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EDUCA</a:t>
            </a:r>
            <a:r>
              <a:rPr lang="en-US" altLang="ko-KR" dirty="0" smtClean="0"/>
              <a:t>(</a:t>
            </a:r>
            <a:r>
              <a:rPr lang="ko-KR" altLang="en-US" dirty="0" smtClean="0"/>
              <a:t>교육수준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7634831"/>
              </p:ext>
            </p:extLst>
          </p:nvPr>
        </p:nvGraphicFramePr>
        <p:xfrm>
          <a:off x="518157" y="1186884"/>
          <a:ext cx="10454642" cy="9619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7123">
                  <a:extLst>
                    <a:ext uri="{9D8B030D-6E8A-4147-A177-3AD203B41FA5}">
                      <a16:colId xmlns:a16="http://schemas.microsoft.com/office/drawing/2014/main" val="1863749097"/>
                    </a:ext>
                  </a:extLst>
                </a:gridCol>
                <a:gridCol w="1338217">
                  <a:extLst>
                    <a:ext uri="{9D8B030D-6E8A-4147-A177-3AD203B41FA5}">
                      <a16:colId xmlns:a16="http://schemas.microsoft.com/office/drawing/2014/main" val="2058395924"/>
                    </a:ext>
                  </a:extLst>
                </a:gridCol>
                <a:gridCol w="1338217">
                  <a:extLst>
                    <a:ext uri="{9D8B030D-6E8A-4147-A177-3AD203B41FA5}">
                      <a16:colId xmlns:a16="http://schemas.microsoft.com/office/drawing/2014/main" val="2578777015"/>
                    </a:ext>
                  </a:extLst>
                </a:gridCol>
                <a:gridCol w="1338217">
                  <a:extLst>
                    <a:ext uri="{9D8B030D-6E8A-4147-A177-3AD203B41FA5}">
                      <a16:colId xmlns:a16="http://schemas.microsoft.com/office/drawing/2014/main" val="2246112531"/>
                    </a:ext>
                  </a:extLst>
                </a:gridCol>
                <a:gridCol w="1338217">
                  <a:extLst>
                    <a:ext uri="{9D8B030D-6E8A-4147-A177-3AD203B41FA5}">
                      <a16:colId xmlns:a16="http://schemas.microsoft.com/office/drawing/2014/main" val="436055500"/>
                    </a:ext>
                  </a:extLst>
                </a:gridCol>
                <a:gridCol w="1338217">
                  <a:extLst>
                    <a:ext uri="{9D8B030D-6E8A-4147-A177-3AD203B41FA5}">
                      <a16:colId xmlns:a16="http://schemas.microsoft.com/office/drawing/2014/main" val="3716409036"/>
                    </a:ext>
                  </a:extLst>
                </a:gridCol>
                <a:gridCol w="1338217">
                  <a:extLst>
                    <a:ext uri="{9D8B030D-6E8A-4147-A177-3AD203B41FA5}">
                      <a16:colId xmlns:a16="http://schemas.microsoft.com/office/drawing/2014/main" val="2897452979"/>
                    </a:ext>
                  </a:extLst>
                </a:gridCol>
                <a:gridCol w="1338217">
                  <a:extLst>
                    <a:ext uri="{9D8B030D-6E8A-4147-A177-3AD203B41FA5}">
                      <a16:colId xmlns:a16="http://schemas.microsoft.com/office/drawing/2014/main" val="398968224"/>
                    </a:ext>
                  </a:extLst>
                </a:gridCol>
              </a:tblGrid>
              <a:tr h="367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Value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3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4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5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6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9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38919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Label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Never attended school or only kindergarten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Elementary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Some high school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High school graduate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Some college or technical school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College graduate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Refused</a:t>
                      </a:r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26433527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1260144" y="2874843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err="1" smtClean="0"/>
              <a:t>기초통계량</a:t>
            </a:r>
            <a:endParaRPr lang="en-US" altLang="ko-KR" dirty="0" smtClean="0"/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7370128"/>
              </p:ext>
            </p:extLst>
          </p:nvPr>
        </p:nvGraphicFramePr>
        <p:xfrm>
          <a:off x="1260144" y="3339919"/>
          <a:ext cx="9744740" cy="293116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392106">
                  <a:extLst>
                    <a:ext uri="{9D8B030D-6E8A-4147-A177-3AD203B41FA5}">
                      <a16:colId xmlns:a16="http://schemas.microsoft.com/office/drawing/2014/main" val="2880931764"/>
                    </a:ext>
                  </a:extLst>
                </a:gridCol>
                <a:gridCol w="232017">
                  <a:extLst>
                    <a:ext uri="{9D8B030D-6E8A-4147-A177-3AD203B41FA5}">
                      <a16:colId xmlns:a16="http://schemas.microsoft.com/office/drawing/2014/main" val="872914993"/>
                    </a:ext>
                  </a:extLst>
                </a:gridCol>
                <a:gridCol w="1160088">
                  <a:extLst>
                    <a:ext uri="{9D8B030D-6E8A-4147-A177-3AD203B41FA5}">
                      <a16:colId xmlns:a16="http://schemas.microsoft.com/office/drawing/2014/main" val="3494760735"/>
                    </a:ext>
                  </a:extLst>
                </a:gridCol>
                <a:gridCol w="464036">
                  <a:extLst>
                    <a:ext uri="{9D8B030D-6E8A-4147-A177-3AD203B41FA5}">
                      <a16:colId xmlns:a16="http://schemas.microsoft.com/office/drawing/2014/main" val="2735451931"/>
                    </a:ext>
                  </a:extLst>
                </a:gridCol>
                <a:gridCol w="928070">
                  <a:extLst>
                    <a:ext uri="{9D8B030D-6E8A-4147-A177-3AD203B41FA5}">
                      <a16:colId xmlns:a16="http://schemas.microsoft.com/office/drawing/2014/main" val="1903230797"/>
                    </a:ext>
                  </a:extLst>
                </a:gridCol>
                <a:gridCol w="696053">
                  <a:extLst>
                    <a:ext uri="{9D8B030D-6E8A-4147-A177-3AD203B41FA5}">
                      <a16:colId xmlns:a16="http://schemas.microsoft.com/office/drawing/2014/main" val="3309610485"/>
                    </a:ext>
                  </a:extLst>
                </a:gridCol>
                <a:gridCol w="696053">
                  <a:extLst>
                    <a:ext uri="{9D8B030D-6E8A-4147-A177-3AD203B41FA5}">
                      <a16:colId xmlns:a16="http://schemas.microsoft.com/office/drawing/2014/main" val="2433270721"/>
                    </a:ext>
                  </a:extLst>
                </a:gridCol>
                <a:gridCol w="928070">
                  <a:extLst>
                    <a:ext uri="{9D8B030D-6E8A-4147-A177-3AD203B41FA5}">
                      <a16:colId xmlns:a16="http://schemas.microsoft.com/office/drawing/2014/main" val="876554151"/>
                    </a:ext>
                  </a:extLst>
                </a:gridCol>
                <a:gridCol w="464036">
                  <a:extLst>
                    <a:ext uri="{9D8B030D-6E8A-4147-A177-3AD203B41FA5}">
                      <a16:colId xmlns:a16="http://schemas.microsoft.com/office/drawing/2014/main" val="1247976441"/>
                    </a:ext>
                  </a:extLst>
                </a:gridCol>
                <a:gridCol w="1160088">
                  <a:extLst>
                    <a:ext uri="{9D8B030D-6E8A-4147-A177-3AD203B41FA5}">
                      <a16:colId xmlns:a16="http://schemas.microsoft.com/office/drawing/2014/main" val="395599904"/>
                    </a:ext>
                  </a:extLst>
                </a:gridCol>
                <a:gridCol w="232017">
                  <a:extLst>
                    <a:ext uri="{9D8B030D-6E8A-4147-A177-3AD203B41FA5}">
                      <a16:colId xmlns:a16="http://schemas.microsoft.com/office/drawing/2014/main" val="678891939"/>
                    </a:ext>
                  </a:extLst>
                </a:gridCol>
                <a:gridCol w="1392106">
                  <a:extLst>
                    <a:ext uri="{9D8B030D-6E8A-4147-A177-3AD203B41FA5}">
                      <a16:colId xmlns:a16="http://schemas.microsoft.com/office/drawing/2014/main" val="3242143967"/>
                    </a:ext>
                  </a:extLst>
                </a:gridCol>
              </a:tblGrid>
              <a:tr h="370840">
                <a:tc gridSpan="12"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 smtClean="0"/>
                        <a:t>데이터 타입</a:t>
                      </a:r>
                      <a:endParaRPr lang="ko-KR" altLang="en-US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8515528"/>
                  </a:ext>
                </a:extLst>
              </a:tr>
              <a:tr h="182880">
                <a:tc gridSpan="6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Numeric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범주형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7827425"/>
                  </a:ext>
                </a:extLst>
              </a:tr>
              <a:tr h="303953">
                <a:tc gridSpan="12"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 smtClean="0"/>
                        <a:t>데이터 빈도</a:t>
                      </a:r>
                      <a:endParaRPr lang="ko-KR" altLang="en-US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6070083"/>
                  </a:ext>
                </a:extLst>
              </a:tr>
              <a:tr h="2112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3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4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5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6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9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0452217"/>
                  </a:ext>
                </a:extLst>
              </a:tr>
              <a:tr h="2112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ffectLst/>
                        </a:rPr>
                        <a:t>2392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ffectLst/>
                        </a:rPr>
                        <a:t>59942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ffectLst/>
                        </a:rPr>
                        <a:t>134461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ffectLst/>
                        </a:rPr>
                        <a:t>712620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ffectLst/>
                        </a:rPr>
                        <a:t>688954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ffectLst/>
                        </a:rPr>
                        <a:t>910944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ffectLst/>
                        </a:rPr>
                        <a:t>4318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3613648"/>
                  </a:ext>
                </a:extLst>
              </a:tr>
              <a:tr h="182880">
                <a:tc gridSpan="1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="0" dirty="0" smtClean="0"/>
                        <a:t>데이터 빈도</a:t>
                      </a: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2466051"/>
                  </a:ext>
                </a:extLst>
              </a:tr>
              <a:tr h="18288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Min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1st Qu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Median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Mean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3rd Qu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Max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9775344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ffectLst/>
                        </a:rPr>
                        <a:t>1.000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ffectLst/>
                        </a:rPr>
                        <a:t>4.000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ffectLst/>
                        </a:rPr>
                        <a:t>5.000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ffectLst/>
                        </a:rPr>
                        <a:t>4.903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ffectLst/>
                        </a:rPr>
                        <a:t>6.000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ffectLst/>
                        </a:rPr>
                        <a:t>9.000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7134258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518159" y="218692"/>
            <a:ext cx="5477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3. </a:t>
            </a:r>
            <a:r>
              <a:rPr lang="ko-KR" altLang="en-US" b="1" dirty="0" smtClean="0"/>
              <a:t>탐색적 데이터 분석 </a:t>
            </a:r>
            <a:r>
              <a:rPr lang="en-US" altLang="ko-KR" b="1" dirty="0" smtClean="0"/>
              <a:t>- </a:t>
            </a:r>
            <a:r>
              <a:rPr lang="ko-KR" altLang="en-US" b="1" dirty="0" smtClean="0"/>
              <a:t>설명변수</a:t>
            </a:r>
            <a:endParaRPr lang="en-US" altLang="ko-KR" b="1" dirty="0" smtClean="0"/>
          </a:p>
        </p:txBody>
      </p:sp>
    </p:spTree>
    <p:extLst>
      <p:ext uri="{BB962C8B-B14F-4D97-AF65-F5344CB8AC3E}">
        <p14:creationId xmlns:p14="http://schemas.microsoft.com/office/powerpoint/2010/main" val="3110903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9757" y="2983664"/>
            <a:ext cx="3911842" cy="34164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18159" y="683768"/>
            <a:ext cx="10908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EDUCA</a:t>
            </a:r>
            <a:r>
              <a:rPr lang="en-US" altLang="ko-KR" dirty="0" smtClean="0"/>
              <a:t>(</a:t>
            </a:r>
            <a:r>
              <a:rPr lang="ko-KR" altLang="en-US" dirty="0" smtClean="0"/>
              <a:t>교육수준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/>
          </p:nvPr>
        </p:nvGraphicFramePr>
        <p:xfrm>
          <a:off x="518157" y="1186884"/>
          <a:ext cx="10454642" cy="9619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7123">
                  <a:extLst>
                    <a:ext uri="{9D8B030D-6E8A-4147-A177-3AD203B41FA5}">
                      <a16:colId xmlns:a16="http://schemas.microsoft.com/office/drawing/2014/main" val="1863749097"/>
                    </a:ext>
                  </a:extLst>
                </a:gridCol>
                <a:gridCol w="1338217">
                  <a:extLst>
                    <a:ext uri="{9D8B030D-6E8A-4147-A177-3AD203B41FA5}">
                      <a16:colId xmlns:a16="http://schemas.microsoft.com/office/drawing/2014/main" val="2058395924"/>
                    </a:ext>
                  </a:extLst>
                </a:gridCol>
                <a:gridCol w="1338217">
                  <a:extLst>
                    <a:ext uri="{9D8B030D-6E8A-4147-A177-3AD203B41FA5}">
                      <a16:colId xmlns:a16="http://schemas.microsoft.com/office/drawing/2014/main" val="2578777015"/>
                    </a:ext>
                  </a:extLst>
                </a:gridCol>
                <a:gridCol w="1338217">
                  <a:extLst>
                    <a:ext uri="{9D8B030D-6E8A-4147-A177-3AD203B41FA5}">
                      <a16:colId xmlns:a16="http://schemas.microsoft.com/office/drawing/2014/main" val="2246112531"/>
                    </a:ext>
                  </a:extLst>
                </a:gridCol>
                <a:gridCol w="1338217">
                  <a:extLst>
                    <a:ext uri="{9D8B030D-6E8A-4147-A177-3AD203B41FA5}">
                      <a16:colId xmlns:a16="http://schemas.microsoft.com/office/drawing/2014/main" val="436055500"/>
                    </a:ext>
                  </a:extLst>
                </a:gridCol>
                <a:gridCol w="1338217">
                  <a:extLst>
                    <a:ext uri="{9D8B030D-6E8A-4147-A177-3AD203B41FA5}">
                      <a16:colId xmlns:a16="http://schemas.microsoft.com/office/drawing/2014/main" val="3716409036"/>
                    </a:ext>
                  </a:extLst>
                </a:gridCol>
                <a:gridCol w="1338217">
                  <a:extLst>
                    <a:ext uri="{9D8B030D-6E8A-4147-A177-3AD203B41FA5}">
                      <a16:colId xmlns:a16="http://schemas.microsoft.com/office/drawing/2014/main" val="2897452979"/>
                    </a:ext>
                  </a:extLst>
                </a:gridCol>
                <a:gridCol w="1338217">
                  <a:extLst>
                    <a:ext uri="{9D8B030D-6E8A-4147-A177-3AD203B41FA5}">
                      <a16:colId xmlns:a16="http://schemas.microsoft.com/office/drawing/2014/main" val="398968224"/>
                    </a:ext>
                  </a:extLst>
                </a:gridCol>
              </a:tblGrid>
              <a:tr h="367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Value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3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4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5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6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9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38919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Label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Never attended school or only kindergarten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Elementary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Some high school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High school graduate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Some college or technical school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College graduate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Refused</a:t>
                      </a:r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26433527"/>
                  </a:ext>
                </a:extLst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8501310" y="6311846"/>
            <a:ext cx="12153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Bar graph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1260144" y="2874843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/>
              <a:t>시각화</a:t>
            </a:r>
            <a:endParaRPr lang="en-US" altLang="ko-KR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518159" y="218692"/>
            <a:ext cx="5477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3. </a:t>
            </a:r>
            <a:r>
              <a:rPr lang="ko-KR" altLang="en-US" b="1" dirty="0" smtClean="0"/>
              <a:t>탐색적 데이터 분석 </a:t>
            </a:r>
            <a:r>
              <a:rPr lang="en-US" altLang="ko-KR" b="1" dirty="0" smtClean="0"/>
              <a:t>- </a:t>
            </a:r>
            <a:r>
              <a:rPr lang="ko-KR" altLang="en-US" b="1" dirty="0" smtClean="0"/>
              <a:t>설명변수</a:t>
            </a:r>
            <a:endParaRPr lang="en-US" altLang="ko-KR" b="1" dirty="0" smtClean="0"/>
          </a:p>
        </p:txBody>
      </p:sp>
    </p:spTree>
    <p:extLst>
      <p:ext uri="{BB962C8B-B14F-4D97-AF65-F5344CB8AC3E}">
        <p14:creationId xmlns:p14="http://schemas.microsoft.com/office/powerpoint/2010/main" val="483956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18159" y="683768"/>
            <a:ext cx="10908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INCOME2</a:t>
            </a:r>
            <a:r>
              <a:rPr lang="en-US" altLang="ko-KR" dirty="0" smtClean="0"/>
              <a:t>(</a:t>
            </a:r>
            <a:r>
              <a:rPr lang="ko-KR" altLang="en-US" dirty="0" smtClean="0"/>
              <a:t>수입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0805640"/>
              </p:ext>
            </p:extLst>
          </p:nvPr>
        </p:nvGraphicFramePr>
        <p:xfrm>
          <a:off x="518157" y="1186884"/>
          <a:ext cx="10908793" cy="8247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6963">
                  <a:extLst>
                    <a:ext uri="{9D8B030D-6E8A-4147-A177-3AD203B41FA5}">
                      <a16:colId xmlns:a16="http://schemas.microsoft.com/office/drawing/2014/main" val="1863749097"/>
                    </a:ext>
                  </a:extLst>
                </a:gridCol>
                <a:gridCol w="983183">
                  <a:extLst>
                    <a:ext uri="{9D8B030D-6E8A-4147-A177-3AD203B41FA5}">
                      <a16:colId xmlns:a16="http://schemas.microsoft.com/office/drawing/2014/main" val="2058395924"/>
                    </a:ext>
                  </a:extLst>
                </a:gridCol>
                <a:gridCol w="983183">
                  <a:extLst>
                    <a:ext uri="{9D8B030D-6E8A-4147-A177-3AD203B41FA5}">
                      <a16:colId xmlns:a16="http://schemas.microsoft.com/office/drawing/2014/main" val="2578777015"/>
                    </a:ext>
                  </a:extLst>
                </a:gridCol>
                <a:gridCol w="983183">
                  <a:extLst>
                    <a:ext uri="{9D8B030D-6E8A-4147-A177-3AD203B41FA5}">
                      <a16:colId xmlns:a16="http://schemas.microsoft.com/office/drawing/2014/main" val="2246112531"/>
                    </a:ext>
                  </a:extLst>
                </a:gridCol>
                <a:gridCol w="983183">
                  <a:extLst>
                    <a:ext uri="{9D8B030D-6E8A-4147-A177-3AD203B41FA5}">
                      <a16:colId xmlns:a16="http://schemas.microsoft.com/office/drawing/2014/main" val="436055500"/>
                    </a:ext>
                  </a:extLst>
                </a:gridCol>
                <a:gridCol w="983183">
                  <a:extLst>
                    <a:ext uri="{9D8B030D-6E8A-4147-A177-3AD203B41FA5}">
                      <a16:colId xmlns:a16="http://schemas.microsoft.com/office/drawing/2014/main" val="3716409036"/>
                    </a:ext>
                  </a:extLst>
                </a:gridCol>
                <a:gridCol w="983183">
                  <a:extLst>
                    <a:ext uri="{9D8B030D-6E8A-4147-A177-3AD203B41FA5}">
                      <a16:colId xmlns:a16="http://schemas.microsoft.com/office/drawing/2014/main" val="4157939328"/>
                    </a:ext>
                  </a:extLst>
                </a:gridCol>
                <a:gridCol w="983183">
                  <a:extLst>
                    <a:ext uri="{9D8B030D-6E8A-4147-A177-3AD203B41FA5}">
                      <a16:colId xmlns:a16="http://schemas.microsoft.com/office/drawing/2014/main" val="2897452979"/>
                    </a:ext>
                  </a:extLst>
                </a:gridCol>
                <a:gridCol w="983183">
                  <a:extLst>
                    <a:ext uri="{9D8B030D-6E8A-4147-A177-3AD203B41FA5}">
                      <a16:colId xmlns:a16="http://schemas.microsoft.com/office/drawing/2014/main" val="960934693"/>
                    </a:ext>
                  </a:extLst>
                </a:gridCol>
                <a:gridCol w="1034696">
                  <a:extLst>
                    <a:ext uri="{9D8B030D-6E8A-4147-A177-3AD203B41FA5}">
                      <a16:colId xmlns:a16="http://schemas.microsoft.com/office/drawing/2014/main" val="398968224"/>
                    </a:ext>
                  </a:extLst>
                </a:gridCol>
                <a:gridCol w="931670">
                  <a:extLst>
                    <a:ext uri="{9D8B030D-6E8A-4147-A177-3AD203B41FA5}">
                      <a16:colId xmlns:a16="http://schemas.microsoft.com/office/drawing/2014/main" val="3144046833"/>
                    </a:ext>
                  </a:extLst>
                </a:gridCol>
              </a:tblGrid>
              <a:tr h="367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Value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/>
                        <a:t>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/>
                        <a:t>2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/>
                        <a:t>3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/>
                        <a:t>4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/>
                        <a:t>5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/>
                        <a:t>6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/>
                        <a:t>7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/>
                        <a:t>8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/>
                        <a:t>77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/>
                        <a:t>99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38919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Label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Less than $10,000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Less than $15,000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Less than $20,000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Less than $25,000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Less than $35,000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Less than $50,000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Less than $75,000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$75,000 or more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Don’t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en-US" altLang="ko-KR" sz="1200" dirty="0" smtClean="0"/>
                        <a:t>know</a:t>
                      </a:r>
                    </a:p>
                    <a:p>
                      <a:pPr algn="ctr" latinLnBrk="1"/>
                      <a:r>
                        <a:rPr lang="en-US" altLang="ko-KR" sz="1200" dirty="0" smtClean="0"/>
                        <a:t>/Not sure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Refused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26433527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1260144" y="2874843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err="1" smtClean="0"/>
              <a:t>기초통계량</a:t>
            </a:r>
            <a:endParaRPr lang="en-US" altLang="ko-KR" dirty="0" smtClean="0"/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7563440"/>
              </p:ext>
            </p:extLst>
          </p:nvPr>
        </p:nvGraphicFramePr>
        <p:xfrm>
          <a:off x="1260144" y="3339919"/>
          <a:ext cx="9744740" cy="293116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974474">
                  <a:extLst>
                    <a:ext uri="{9D8B030D-6E8A-4147-A177-3AD203B41FA5}">
                      <a16:colId xmlns:a16="http://schemas.microsoft.com/office/drawing/2014/main" val="2880931764"/>
                    </a:ext>
                  </a:extLst>
                </a:gridCol>
                <a:gridCol w="649649">
                  <a:extLst>
                    <a:ext uri="{9D8B030D-6E8A-4147-A177-3AD203B41FA5}">
                      <a16:colId xmlns:a16="http://schemas.microsoft.com/office/drawing/2014/main" val="3294818274"/>
                    </a:ext>
                  </a:extLst>
                </a:gridCol>
                <a:gridCol w="324825">
                  <a:extLst>
                    <a:ext uri="{9D8B030D-6E8A-4147-A177-3AD203B41FA5}">
                      <a16:colId xmlns:a16="http://schemas.microsoft.com/office/drawing/2014/main" val="3494760735"/>
                    </a:ext>
                  </a:extLst>
                </a:gridCol>
                <a:gridCol w="974474">
                  <a:extLst>
                    <a:ext uri="{9D8B030D-6E8A-4147-A177-3AD203B41FA5}">
                      <a16:colId xmlns:a16="http://schemas.microsoft.com/office/drawing/2014/main" val="1742126076"/>
                    </a:ext>
                  </a:extLst>
                </a:gridCol>
                <a:gridCol w="324825">
                  <a:extLst>
                    <a:ext uri="{9D8B030D-6E8A-4147-A177-3AD203B41FA5}">
                      <a16:colId xmlns:a16="http://schemas.microsoft.com/office/drawing/2014/main" val="2799207946"/>
                    </a:ext>
                  </a:extLst>
                </a:gridCol>
                <a:gridCol w="649649">
                  <a:extLst>
                    <a:ext uri="{9D8B030D-6E8A-4147-A177-3AD203B41FA5}">
                      <a16:colId xmlns:a16="http://schemas.microsoft.com/office/drawing/2014/main" val="1903230797"/>
                    </a:ext>
                  </a:extLst>
                </a:gridCol>
                <a:gridCol w="974474">
                  <a:extLst>
                    <a:ext uri="{9D8B030D-6E8A-4147-A177-3AD203B41FA5}">
                      <a16:colId xmlns:a16="http://schemas.microsoft.com/office/drawing/2014/main" val="1917326961"/>
                    </a:ext>
                  </a:extLst>
                </a:gridCol>
                <a:gridCol w="974474">
                  <a:extLst>
                    <a:ext uri="{9D8B030D-6E8A-4147-A177-3AD203B41FA5}">
                      <a16:colId xmlns:a16="http://schemas.microsoft.com/office/drawing/2014/main" val="2433270721"/>
                    </a:ext>
                  </a:extLst>
                </a:gridCol>
                <a:gridCol w="649649">
                  <a:extLst>
                    <a:ext uri="{9D8B030D-6E8A-4147-A177-3AD203B41FA5}">
                      <a16:colId xmlns:a16="http://schemas.microsoft.com/office/drawing/2014/main" val="3962302958"/>
                    </a:ext>
                  </a:extLst>
                </a:gridCol>
                <a:gridCol w="324825">
                  <a:extLst>
                    <a:ext uri="{9D8B030D-6E8A-4147-A177-3AD203B41FA5}">
                      <a16:colId xmlns:a16="http://schemas.microsoft.com/office/drawing/2014/main" val="1247976441"/>
                    </a:ext>
                  </a:extLst>
                </a:gridCol>
                <a:gridCol w="974474">
                  <a:extLst>
                    <a:ext uri="{9D8B030D-6E8A-4147-A177-3AD203B41FA5}">
                      <a16:colId xmlns:a16="http://schemas.microsoft.com/office/drawing/2014/main" val="2826601566"/>
                    </a:ext>
                  </a:extLst>
                </a:gridCol>
                <a:gridCol w="324825">
                  <a:extLst>
                    <a:ext uri="{9D8B030D-6E8A-4147-A177-3AD203B41FA5}">
                      <a16:colId xmlns:a16="http://schemas.microsoft.com/office/drawing/2014/main" val="3734167066"/>
                    </a:ext>
                  </a:extLst>
                </a:gridCol>
                <a:gridCol w="649649">
                  <a:extLst>
                    <a:ext uri="{9D8B030D-6E8A-4147-A177-3AD203B41FA5}">
                      <a16:colId xmlns:a16="http://schemas.microsoft.com/office/drawing/2014/main" val="678891939"/>
                    </a:ext>
                  </a:extLst>
                </a:gridCol>
                <a:gridCol w="974474">
                  <a:extLst>
                    <a:ext uri="{9D8B030D-6E8A-4147-A177-3AD203B41FA5}">
                      <a16:colId xmlns:a16="http://schemas.microsoft.com/office/drawing/2014/main" val="320359098"/>
                    </a:ext>
                  </a:extLst>
                </a:gridCol>
              </a:tblGrid>
              <a:tr h="370840">
                <a:tc gridSpan="14"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 smtClean="0"/>
                        <a:t>데이터 타입</a:t>
                      </a:r>
                      <a:endParaRPr lang="ko-KR" altLang="en-US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8515528"/>
                  </a:ext>
                </a:extLst>
              </a:tr>
              <a:tr h="182880">
                <a:tc gridSpan="7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Numeric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범주형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7827425"/>
                  </a:ext>
                </a:extLst>
              </a:tr>
              <a:tr h="303953">
                <a:tc gridSpan="14"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 smtClean="0"/>
                        <a:t>데이터 빈도</a:t>
                      </a:r>
                      <a:endParaRPr lang="ko-KR" altLang="en-US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6070083"/>
                  </a:ext>
                </a:extLst>
              </a:tr>
              <a:tr h="2112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3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4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5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6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7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8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77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99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0452217"/>
                  </a:ext>
                </a:extLst>
              </a:tr>
              <a:tr h="2112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ffectLst/>
                        </a:rPr>
                        <a:t>118291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ffectLst/>
                        </a:rPr>
                        <a:t>128431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ffectLst/>
                        </a:rPr>
                        <a:t>168619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ffectLst/>
                        </a:rPr>
                        <a:t>206063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ffectLst/>
                        </a:rPr>
                        <a:t>247155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ffectLst/>
                        </a:rPr>
                        <a:t>320980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ffectLst/>
                        </a:rPr>
                        <a:t>350264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ffectLst/>
                        </a:rPr>
                        <a:t>647347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ffectLst/>
                        </a:rPr>
                        <a:t>169125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ffectLst/>
                        </a:rPr>
                        <a:t>157356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5781562"/>
                  </a:ext>
                </a:extLst>
              </a:tr>
              <a:tr h="182880">
                <a:tc gridSpan="14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="0" dirty="0" smtClean="0"/>
                        <a:t>데이터 빈도</a:t>
                      </a: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2466051"/>
                  </a:ext>
                </a:extLst>
              </a:tr>
              <a:tr h="18288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Min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1st Qu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Median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Mean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3rd Qu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Max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9775344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ffectLst/>
                        </a:rPr>
                        <a:t>1.00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ffectLst/>
                        </a:rPr>
                        <a:t>5.00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ffectLst/>
                        </a:rPr>
                        <a:t>7.00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ffectLst/>
                        </a:rPr>
                        <a:t>16.35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ffectLst/>
                        </a:rPr>
                        <a:t>8.00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ffectLst/>
                        </a:rPr>
                        <a:t>99.00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7134258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518159" y="218692"/>
            <a:ext cx="5477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3. </a:t>
            </a:r>
            <a:r>
              <a:rPr lang="ko-KR" altLang="en-US" b="1" dirty="0" smtClean="0"/>
              <a:t>탐색적 데이터 분석 </a:t>
            </a:r>
            <a:r>
              <a:rPr lang="en-US" altLang="ko-KR" b="1" dirty="0" smtClean="0"/>
              <a:t>- </a:t>
            </a:r>
            <a:r>
              <a:rPr lang="ko-KR" altLang="en-US" b="1" dirty="0" smtClean="0"/>
              <a:t>설명변수</a:t>
            </a:r>
            <a:endParaRPr lang="en-US" altLang="ko-KR" b="1" dirty="0" smtClean="0"/>
          </a:p>
        </p:txBody>
      </p:sp>
    </p:spTree>
    <p:extLst>
      <p:ext uri="{BB962C8B-B14F-4D97-AF65-F5344CB8AC3E}">
        <p14:creationId xmlns:p14="http://schemas.microsoft.com/office/powerpoint/2010/main" val="1650665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73420" y="1088136"/>
            <a:ext cx="5477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2. </a:t>
            </a:r>
            <a:r>
              <a:rPr lang="ko-KR" altLang="en-US" b="1" dirty="0" smtClean="0"/>
              <a:t>분석 목적 및 방향</a:t>
            </a:r>
            <a:endParaRPr lang="en-US" altLang="ko-KR" b="1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973420" y="1870840"/>
            <a:ext cx="1026455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암을 유발하는 흡연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음주 등 다양한 요인에 의하여 영향을 받아 복잡한 행동적 과정을 거친다</a:t>
            </a:r>
            <a:r>
              <a:rPr lang="en-US" altLang="ko-KR" dirty="0" smtClean="0"/>
              <a:t>. </a:t>
            </a:r>
          </a:p>
          <a:p>
            <a:endParaRPr lang="en-US" altLang="ko-KR" dirty="0"/>
          </a:p>
          <a:p>
            <a:r>
              <a:rPr lang="ko-KR" altLang="en-US" dirty="0" smtClean="0"/>
              <a:t>이러한 점에서 어떤 행동에 대한 위험여부를 고찰할 필요가 있다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ko-KR" altLang="en-US" dirty="0" smtClean="0"/>
              <a:t>어떠한 설명력을 갖는지</a:t>
            </a:r>
            <a:r>
              <a:rPr lang="en-US" altLang="ko-KR" dirty="0" smtClean="0"/>
              <a:t>, </a:t>
            </a:r>
            <a:r>
              <a:rPr lang="ko-KR" altLang="en-US" dirty="0" smtClean="0"/>
              <a:t>그러한 요소들이 암 유발에 어떠한 영향을 미치는지에 대한 실증적인 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연구가 필요하다고 생각하고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실증적인 연구로서 </a:t>
            </a:r>
            <a:r>
              <a:rPr lang="ko-KR" altLang="en-US" dirty="0" err="1" smtClean="0"/>
              <a:t>데이터마이닝</a:t>
            </a:r>
            <a:r>
              <a:rPr lang="ko-KR" altLang="en-US" dirty="0" smtClean="0"/>
              <a:t> 기법을 이용할 것이다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err="1" smtClean="0"/>
              <a:t>데이터마이닝</a:t>
            </a:r>
            <a:r>
              <a:rPr lang="ko-KR" altLang="en-US" dirty="0" smtClean="0"/>
              <a:t> 기법으로서 </a:t>
            </a:r>
            <a:r>
              <a:rPr lang="ko-KR" altLang="en-US" dirty="0" err="1" smtClean="0"/>
              <a:t>인공신경망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의사결정나무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랜덤포레스트</a:t>
            </a:r>
            <a:r>
              <a:rPr lang="en-US" altLang="ko-KR" dirty="0" smtClean="0"/>
              <a:t> </a:t>
            </a:r>
            <a:r>
              <a:rPr lang="ko-KR" altLang="en-US" dirty="0" smtClean="0"/>
              <a:t>등을 이용 할 것이다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ko-KR" altLang="en-US" dirty="0" smtClean="0"/>
              <a:t>위의 기법 중 의사결정나무는 예측과 분류에서 다른 기법들에 비해 유용성이 많은 것으로 평가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되고 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그러나 단점으로는 모형을 구축하는데 있어 표본의 크기에 지나치게 민감하다는 </a:t>
            </a:r>
            <a:r>
              <a:rPr lang="ko-KR" altLang="en-US" dirty="0" err="1" smtClean="0"/>
              <a:t>점으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로 정확한 모형을 위해서는 영향력이 높은 설명변수들을 많이 포함해야 한다</a:t>
            </a:r>
            <a:r>
              <a:rPr lang="en-US" altLang="ko-KR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88145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18159" y="683768"/>
            <a:ext cx="10908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INCOME2</a:t>
            </a:r>
            <a:r>
              <a:rPr lang="en-US" altLang="ko-KR" dirty="0" smtClean="0"/>
              <a:t>(</a:t>
            </a:r>
            <a:r>
              <a:rPr lang="ko-KR" altLang="en-US" dirty="0"/>
              <a:t>수입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/>
          </p:nvPr>
        </p:nvGraphicFramePr>
        <p:xfrm>
          <a:off x="518157" y="1186884"/>
          <a:ext cx="10908793" cy="8247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6963">
                  <a:extLst>
                    <a:ext uri="{9D8B030D-6E8A-4147-A177-3AD203B41FA5}">
                      <a16:colId xmlns:a16="http://schemas.microsoft.com/office/drawing/2014/main" val="1863749097"/>
                    </a:ext>
                  </a:extLst>
                </a:gridCol>
                <a:gridCol w="983183">
                  <a:extLst>
                    <a:ext uri="{9D8B030D-6E8A-4147-A177-3AD203B41FA5}">
                      <a16:colId xmlns:a16="http://schemas.microsoft.com/office/drawing/2014/main" val="2058395924"/>
                    </a:ext>
                  </a:extLst>
                </a:gridCol>
                <a:gridCol w="983183">
                  <a:extLst>
                    <a:ext uri="{9D8B030D-6E8A-4147-A177-3AD203B41FA5}">
                      <a16:colId xmlns:a16="http://schemas.microsoft.com/office/drawing/2014/main" val="2578777015"/>
                    </a:ext>
                  </a:extLst>
                </a:gridCol>
                <a:gridCol w="983183">
                  <a:extLst>
                    <a:ext uri="{9D8B030D-6E8A-4147-A177-3AD203B41FA5}">
                      <a16:colId xmlns:a16="http://schemas.microsoft.com/office/drawing/2014/main" val="2246112531"/>
                    </a:ext>
                  </a:extLst>
                </a:gridCol>
                <a:gridCol w="983183">
                  <a:extLst>
                    <a:ext uri="{9D8B030D-6E8A-4147-A177-3AD203B41FA5}">
                      <a16:colId xmlns:a16="http://schemas.microsoft.com/office/drawing/2014/main" val="436055500"/>
                    </a:ext>
                  </a:extLst>
                </a:gridCol>
                <a:gridCol w="983183">
                  <a:extLst>
                    <a:ext uri="{9D8B030D-6E8A-4147-A177-3AD203B41FA5}">
                      <a16:colId xmlns:a16="http://schemas.microsoft.com/office/drawing/2014/main" val="3716409036"/>
                    </a:ext>
                  </a:extLst>
                </a:gridCol>
                <a:gridCol w="983183">
                  <a:extLst>
                    <a:ext uri="{9D8B030D-6E8A-4147-A177-3AD203B41FA5}">
                      <a16:colId xmlns:a16="http://schemas.microsoft.com/office/drawing/2014/main" val="4157939328"/>
                    </a:ext>
                  </a:extLst>
                </a:gridCol>
                <a:gridCol w="983183">
                  <a:extLst>
                    <a:ext uri="{9D8B030D-6E8A-4147-A177-3AD203B41FA5}">
                      <a16:colId xmlns:a16="http://schemas.microsoft.com/office/drawing/2014/main" val="2897452979"/>
                    </a:ext>
                  </a:extLst>
                </a:gridCol>
                <a:gridCol w="983183">
                  <a:extLst>
                    <a:ext uri="{9D8B030D-6E8A-4147-A177-3AD203B41FA5}">
                      <a16:colId xmlns:a16="http://schemas.microsoft.com/office/drawing/2014/main" val="960934693"/>
                    </a:ext>
                  </a:extLst>
                </a:gridCol>
                <a:gridCol w="1034696">
                  <a:extLst>
                    <a:ext uri="{9D8B030D-6E8A-4147-A177-3AD203B41FA5}">
                      <a16:colId xmlns:a16="http://schemas.microsoft.com/office/drawing/2014/main" val="398968224"/>
                    </a:ext>
                  </a:extLst>
                </a:gridCol>
                <a:gridCol w="931670">
                  <a:extLst>
                    <a:ext uri="{9D8B030D-6E8A-4147-A177-3AD203B41FA5}">
                      <a16:colId xmlns:a16="http://schemas.microsoft.com/office/drawing/2014/main" val="3144046833"/>
                    </a:ext>
                  </a:extLst>
                </a:gridCol>
              </a:tblGrid>
              <a:tr h="367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Value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/>
                        <a:t>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/>
                        <a:t>2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/>
                        <a:t>3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/>
                        <a:t>4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/>
                        <a:t>5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/>
                        <a:t>6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/>
                        <a:t>7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/>
                        <a:t>8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/>
                        <a:t>77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/>
                        <a:t>99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38919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Label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Less than $10,000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Less than $15,000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Less than $20,000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Less than $25,000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Less than $35,000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Less than $50,000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Less than $75,000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$75,000 or more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Don’t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en-US" altLang="ko-KR" sz="1200" dirty="0" smtClean="0"/>
                        <a:t>know</a:t>
                      </a:r>
                    </a:p>
                    <a:p>
                      <a:pPr algn="ctr" latinLnBrk="1"/>
                      <a:r>
                        <a:rPr lang="en-US" altLang="ko-KR" sz="1200" dirty="0" smtClean="0"/>
                        <a:t>/Not sure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Refused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26433527"/>
                  </a:ext>
                </a:extLst>
              </a:tr>
            </a:tbl>
          </a:graphicData>
        </a:graphic>
      </p:graphicFrame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0077" y="2978584"/>
            <a:ext cx="3911842" cy="341640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8501310" y="6311846"/>
            <a:ext cx="12153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Bar graph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1260144" y="2874843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/>
              <a:t>시각화</a:t>
            </a:r>
            <a:endParaRPr lang="en-US" altLang="ko-KR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518159" y="218692"/>
            <a:ext cx="5477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3. </a:t>
            </a:r>
            <a:r>
              <a:rPr lang="ko-KR" altLang="en-US" b="1" dirty="0" smtClean="0"/>
              <a:t>탐색적 데이터 분석 </a:t>
            </a:r>
            <a:r>
              <a:rPr lang="en-US" altLang="ko-KR" b="1" dirty="0" smtClean="0"/>
              <a:t>- </a:t>
            </a:r>
            <a:r>
              <a:rPr lang="ko-KR" altLang="en-US" b="1" dirty="0" smtClean="0"/>
              <a:t>설명변수</a:t>
            </a:r>
            <a:endParaRPr lang="en-US" altLang="ko-KR" b="1" dirty="0" smtClean="0"/>
          </a:p>
        </p:txBody>
      </p:sp>
    </p:spTree>
    <p:extLst>
      <p:ext uri="{BB962C8B-B14F-4D97-AF65-F5344CB8AC3E}">
        <p14:creationId xmlns:p14="http://schemas.microsoft.com/office/powerpoint/2010/main" val="540902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18159" y="683768"/>
            <a:ext cx="10908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WEIGHT2(</a:t>
            </a:r>
            <a:r>
              <a:rPr lang="ko-KR" altLang="en-US" dirty="0"/>
              <a:t>체중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142405"/>
              </p:ext>
            </p:extLst>
          </p:nvPr>
        </p:nvGraphicFramePr>
        <p:xfrm>
          <a:off x="518157" y="1186884"/>
          <a:ext cx="10454643" cy="10076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7123">
                  <a:extLst>
                    <a:ext uri="{9D8B030D-6E8A-4147-A177-3AD203B41FA5}">
                      <a16:colId xmlns:a16="http://schemas.microsoft.com/office/drawing/2014/main" val="1863749097"/>
                    </a:ext>
                  </a:extLst>
                </a:gridCol>
                <a:gridCol w="2341880">
                  <a:extLst>
                    <a:ext uri="{9D8B030D-6E8A-4147-A177-3AD203B41FA5}">
                      <a16:colId xmlns:a16="http://schemas.microsoft.com/office/drawing/2014/main" val="2058395924"/>
                    </a:ext>
                  </a:extLst>
                </a:gridCol>
                <a:gridCol w="2341880">
                  <a:extLst>
                    <a:ext uri="{9D8B030D-6E8A-4147-A177-3AD203B41FA5}">
                      <a16:colId xmlns:a16="http://schemas.microsoft.com/office/drawing/2014/main" val="2578777015"/>
                    </a:ext>
                  </a:extLst>
                </a:gridCol>
                <a:gridCol w="2341880">
                  <a:extLst>
                    <a:ext uri="{9D8B030D-6E8A-4147-A177-3AD203B41FA5}">
                      <a16:colId xmlns:a16="http://schemas.microsoft.com/office/drawing/2014/main" val="2246112531"/>
                    </a:ext>
                  </a:extLst>
                </a:gridCol>
                <a:gridCol w="2341880">
                  <a:extLst>
                    <a:ext uri="{9D8B030D-6E8A-4147-A177-3AD203B41FA5}">
                      <a16:colId xmlns:a16="http://schemas.microsoft.com/office/drawing/2014/main" val="436055500"/>
                    </a:ext>
                  </a:extLst>
                </a:gridCol>
              </a:tblGrid>
              <a:tr h="367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Value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50 - 0999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7777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9000</a:t>
                      </a:r>
                      <a:r>
                        <a:rPr lang="en-US" altLang="ko-KR" baseline="0" dirty="0" smtClean="0"/>
                        <a:t> - 9998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9999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38919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Label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/>
                        <a:t>Weight (pounds)</a:t>
                      </a:r>
                      <a:endParaRPr lang="ko-KR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/>
                        <a:t>Don’t</a:t>
                      </a:r>
                      <a:r>
                        <a:rPr lang="en-US" altLang="ko-KR" sz="1800" baseline="0" dirty="0" smtClean="0"/>
                        <a:t> </a:t>
                      </a:r>
                      <a:r>
                        <a:rPr lang="en-US" altLang="ko-KR" sz="1800" dirty="0" smtClean="0"/>
                        <a:t>know</a:t>
                      </a:r>
                    </a:p>
                    <a:p>
                      <a:pPr algn="ctr" latinLnBrk="1"/>
                      <a:r>
                        <a:rPr lang="en-US" altLang="ko-KR" sz="1800" dirty="0" smtClean="0"/>
                        <a:t>/Not sure</a:t>
                      </a:r>
                      <a:endParaRPr lang="ko-KR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/>
                        <a:t>Weight (kilograms)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/>
                        <a:t>Refused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26433527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518159" y="218692"/>
            <a:ext cx="5477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3. </a:t>
            </a:r>
            <a:r>
              <a:rPr lang="ko-KR" altLang="en-US" b="1" dirty="0" smtClean="0"/>
              <a:t>탐색적 데이터 분석 </a:t>
            </a:r>
            <a:r>
              <a:rPr lang="en-US" altLang="ko-KR" b="1" dirty="0" smtClean="0"/>
              <a:t>- </a:t>
            </a:r>
            <a:r>
              <a:rPr lang="ko-KR" altLang="en-US" b="1" dirty="0" smtClean="0"/>
              <a:t>설명변수</a:t>
            </a:r>
            <a:endParaRPr lang="en-US" altLang="ko-KR" b="1" dirty="0" smtClean="0"/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391276"/>
              </p:ext>
            </p:extLst>
          </p:nvPr>
        </p:nvGraphicFramePr>
        <p:xfrm>
          <a:off x="1260144" y="3705679"/>
          <a:ext cx="9744740" cy="183388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624123">
                  <a:extLst>
                    <a:ext uri="{9D8B030D-6E8A-4147-A177-3AD203B41FA5}">
                      <a16:colId xmlns:a16="http://schemas.microsoft.com/office/drawing/2014/main" val="2880931764"/>
                    </a:ext>
                  </a:extLst>
                </a:gridCol>
                <a:gridCol w="1624124">
                  <a:extLst>
                    <a:ext uri="{9D8B030D-6E8A-4147-A177-3AD203B41FA5}">
                      <a16:colId xmlns:a16="http://schemas.microsoft.com/office/drawing/2014/main" val="3494760735"/>
                    </a:ext>
                  </a:extLst>
                </a:gridCol>
                <a:gridCol w="1624123">
                  <a:extLst>
                    <a:ext uri="{9D8B030D-6E8A-4147-A177-3AD203B41FA5}">
                      <a16:colId xmlns:a16="http://schemas.microsoft.com/office/drawing/2014/main" val="1903230797"/>
                    </a:ext>
                  </a:extLst>
                </a:gridCol>
                <a:gridCol w="1624123">
                  <a:extLst>
                    <a:ext uri="{9D8B030D-6E8A-4147-A177-3AD203B41FA5}">
                      <a16:colId xmlns:a16="http://schemas.microsoft.com/office/drawing/2014/main" val="2433270721"/>
                    </a:ext>
                  </a:extLst>
                </a:gridCol>
                <a:gridCol w="1624124">
                  <a:extLst>
                    <a:ext uri="{9D8B030D-6E8A-4147-A177-3AD203B41FA5}">
                      <a16:colId xmlns:a16="http://schemas.microsoft.com/office/drawing/2014/main" val="1247976441"/>
                    </a:ext>
                  </a:extLst>
                </a:gridCol>
                <a:gridCol w="1624123">
                  <a:extLst>
                    <a:ext uri="{9D8B030D-6E8A-4147-A177-3AD203B41FA5}">
                      <a16:colId xmlns:a16="http://schemas.microsoft.com/office/drawing/2014/main" val="678891939"/>
                    </a:ext>
                  </a:extLst>
                </a:gridCol>
              </a:tblGrid>
              <a:tr h="370840">
                <a:tc gridSpan="6"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 smtClean="0"/>
                        <a:t>데이터 타입</a:t>
                      </a:r>
                      <a:endParaRPr lang="ko-KR" altLang="en-US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8515528"/>
                  </a:ext>
                </a:extLst>
              </a:tr>
              <a:tr h="182880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Numeric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/>
                        <a:t>수치형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7827425"/>
                  </a:ext>
                </a:extLst>
              </a:tr>
              <a:tr h="303953">
                <a:tc gridSpan="6"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 smtClean="0"/>
                        <a:t>데이터 빈도</a:t>
                      </a:r>
                      <a:endParaRPr lang="ko-KR" altLang="en-US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607008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Min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1st Qu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Median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Mean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3rd Qu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Max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977534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ffectLst/>
                        </a:rPr>
                        <a:t>50.0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ffectLst/>
                        </a:rPr>
                        <a:t>145.0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ffectLst/>
                        </a:rPr>
                        <a:t>170.0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ffectLst/>
                        </a:rPr>
                        <a:t>184.1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ffectLst/>
                        </a:rPr>
                        <a:t>200.0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ffectLst/>
                        </a:rPr>
                        <a:t>9280.0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7134258"/>
                  </a:ext>
                </a:extLst>
              </a:tr>
            </a:tbl>
          </a:graphicData>
        </a:graphic>
      </p:graphicFrame>
      <p:sp>
        <p:nvSpPr>
          <p:cNvPr id="10" name="직사각형 9"/>
          <p:cNvSpPr/>
          <p:nvPr/>
        </p:nvSpPr>
        <p:spPr>
          <a:xfrm>
            <a:off x="1260144" y="3102094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err="1" smtClean="0"/>
              <a:t>기초통계량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579318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18159" y="683768"/>
            <a:ext cx="10908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WEIGHT2(</a:t>
            </a:r>
            <a:r>
              <a:rPr lang="ko-KR" altLang="en-US" dirty="0"/>
              <a:t>체중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/>
          </p:nvPr>
        </p:nvGraphicFramePr>
        <p:xfrm>
          <a:off x="518157" y="1186884"/>
          <a:ext cx="10454643" cy="10076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7123">
                  <a:extLst>
                    <a:ext uri="{9D8B030D-6E8A-4147-A177-3AD203B41FA5}">
                      <a16:colId xmlns:a16="http://schemas.microsoft.com/office/drawing/2014/main" val="1863749097"/>
                    </a:ext>
                  </a:extLst>
                </a:gridCol>
                <a:gridCol w="2341880">
                  <a:extLst>
                    <a:ext uri="{9D8B030D-6E8A-4147-A177-3AD203B41FA5}">
                      <a16:colId xmlns:a16="http://schemas.microsoft.com/office/drawing/2014/main" val="2058395924"/>
                    </a:ext>
                  </a:extLst>
                </a:gridCol>
                <a:gridCol w="2341880">
                  <a:extLst>
                    <a:ext uri="{9D8B030D-6E8A-4147-A177-3AD203B41FA5}">
                      <a16:colId xmlns:a16="http://schemas.microsoft.com/office/drawing/2014/main" val="2578777015"/>
                    </a:ext>
                  </a:extLst>
                </a:gridCol>
                <a:gridCol w="2341880">
                  <a:extLst>
                    <a:ext uri="{9D8B030D-6E8A-4147-A177-3AD203B41FA5}">
                      <a16:colId xmlns:a16="http://schemas.microsoft.com/office/drawing/2014/main" val="2246112531"/>
                    </a:ext>
                  </a:extLst>
                </a:gridCol>
                <a:gridCol w="2341880">
                  <a:extLst>
                    <a:ext uri="{9D8B030D-6E8A-4147-A177-3AD203B41FA5}">
                      <a16:colId xmlns:a16="http://schemas.microsoft.com/office/drawing/2014/main" val="436055500"/>
                    </a:ext>
                  </a:extLst>
                </a:gridCol>
              </a:tblGrid>
              <a:tr h="367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Value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50 - 0999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7777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9000</a:t>
                      </a:r>
                      <a:r>
                        <a:rPr lang="en-US" altLang="ko-KR" baseline="0" dirty="0" smtClean="0"/>
                        <a:t> - 9998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9999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38919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Label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/>
                        <a:t>Weight (pounds)</a:t>
                      </a:r>
                      <a:endParaRPr lang="ko-KR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/>
                        <a:t>Don’t</a:t>
                      </a:r>
                      <a:r>
                        <a:rPr lang="en-US" altLang="ko-KR" sz="1800" baseline="0" dirty="0" smtClean="0"/>
                        <a:t> </a:t>
                      </a:r>
                      <a:r>
                        <a:rPr lang="en-US" altLang="ko-KR" sz="1800" dirty="0" smtClean="0"/>
                        <a:t>know</a:t>
                      </a:r>
                    </a:p>
                    <a:p>
                      <a:pPr algn="ctr" latinLnBrk="1"/>
                      <a:r>
                        <a:rPr lang="en-US" altLang="ko-KR" sz="1800" dirty="0" smtClean="0"/>
                        <a:t>/Not sure</a:t>
                      </a:r>
                      <a:endParaRPr lang="ko-KR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/>
                        <a:t>Weight (kilograms)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/>
                        <a:t>Refused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26433527"/>
                  </a:ext>
                </a:extLst>
              </a:tr>
            </a:tbl>
          </a:graphicData>
        </a:graphic>
      </p:graphicFrame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8477" y="2986886"/>
            <a:ext cx="3911842" cy="341640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8501310" y="6311846"/>
            <a:ext cx="12153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Bar graph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1260144" y="2874843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/>
              <a:t>시각화</a:t>
            </a:r>
            <a:endParaRPr lang="en-US" altLang="ko-KR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518159" y="218692"/>
            <a:ext cx="5477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3. </a:t>
            </a:r>
            <a:r>
              <a:rPr lang="ko-KR" altLang="en-US" b="1" dirty="0" smtClean="0"/>
              <a:t>탐색적 데이터 분석 </a:t>
            </a:r>
            <a:r>
              <a:rPr lang="en-US" altLang="ko-KR" b="1" dirty="0" smtClean="0"/>
              <a:t>- </a:t>
            </a:r>
            <a:r>
              <a:rPr lang="ko-KR" altLang="en-US" b="1" dirty="0" smtClean="0"/>
              <a:t>설명변수</a:t>
            </a:r>
            <a:endParaRPr lang="en-US" altLang="ko-KR" b="1" dirty="0" smtClean="0"/>
          </a:p>
        </p:txBody>
      </p:sp>
    </p:spTree>
    <p:extLst>
      <p:ext uri="{BB962C8B-B14F-4D97-AF65-F5344CB8AC3E}">
        <p14:creationId xmlns:p14="http://schemas.microsoft.com/office/powerpoint/2010/main" val="1912788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1321896"/>
              </p:ext>
            </p:extLst>
          </p:nvPr>
        </p:nvGraphicFramePr>
        <p:xfrm>
          <a:off x="1260144" y="3705679"/>
          <a:ext cx="9744740" cy="183388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624123">
                  <a:extLst>
                    <a:ext uri="{9D8B030D-6E8A-4147-A177-3AD203B41FA5}">
                      <a16:colId xmlns:a16="http://schemas.microsoft.com/office/drawing/2014/main" val="2880931764"/>
                    </a:ext>
                  </a:extLst>
                </a:gridCol>
                <a:gridCol w="1624124">
                  <a:extLst>
                    <a:ext uri="{9D8B030D-6E8A-4147-A177-3AD203B41FA5}">
                      <a16:colId xmlns:a16="http://schemas.microsoft.com/office/drawing/2014/main" val="3494760735"/>
                    </a:ext>
                  </a:extLst>
                </a:gridCol>
                <a:gridCol w="1624123">
                  <a:extLst>
                    <a:ext uri="{9D8B030D-6E8A-4147-A177-3AD203B41FA5}">
                      <a16:colId xmlns:a16="http://schemas.microsoft.com/office/drawing/2014/main" val="1903230797"/>
                    </a:ext>
                  </a:extLst>
                </a:gridCol>
                <a:gridCol w="1624123">
                  <a:extLst>
                    <a:ext uri="{9D8B030D-6E8A-4147-A177-3AD203B41FA5}">
                      <a16:colId xmlns:a16="http://schemas.microsoft.com/office/drawing/2014/main" val="2433270721"/>
                    </a:ext>
                  </a:extLst>
                </a:gridCol>
                <a:gridCol w="1624124">
                  <a:extLst>
                    <a:ext uri="{9D8B030D-6E8A-4147-A177-3AD203B41FA5}">
                      <a16:colId xmlns:a16="http://schemas.microsoft.com/office/drawing/2014/main" val="1247976441"/>
                    </a:ext>
                  </a:extLst>
                </a:gridCol>
                <a:gridCol w="1624123">
                  <a:extLst>
                    <a:ext uri="{9D8B030D-6E8A-4147-A177-3AD203B41FA5}">
                      <a16:colId xmlns:a16="http://schemas.microsoft.com/office/drawing/2014/main" val="678891939"/>
                    </a:ext>
                  </a:extLst>
                </a:gridCol>
              </a:tblGrid>
              <a:tr h="370840">
                <a:tc gridSpan="6"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 smtClean="0"/>
                        <a:t>데이터 타입</a:t>
                      </a:r>
                      <a:endParaRPr lang="ko-KR" altLang="en-US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8515528"/>
                  </a:ext>
                </a:extLst>
              </a:tr>
              <a:tr h="182880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Numeric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/>
                        <a:t>수치형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7827425"/>
                  </a:ext>
                </a:extLst>
              </a:tr>
              <a:tr h="303953">
                <a:tc gridSpan="6"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 smtClean="0"/>
                        <a:t>데이터 빈도</a:t>
                      </a:r>
                      <a:endParaRPr lang="ko-KR" altLang="en-US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607008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Min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1st Qu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Median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Mean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3rd Qu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Max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977534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ffectLst/>
                        </a:rPr>
                        <a:t>300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ffectLst/>
                        </a:rPr>
                        <a:t>504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ffectLst/>
                        </a:rPr>
                        <a:t>506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ffectLst/>
                        </a:rPr>
                        <a:t>518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ffectLst/>
                        </a:rPr>
                        <a:t>510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ffectLst/>
                        </a:rPr>
                        <a:t>711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7134258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518159" y="683768"/>
            <a:ext cx="10908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HEIGHT3(</a:t>
            </a:r>
            <a:r>
              <a:rPr lang="ko-KR" altLang="en-US" dirty="0" smtClean="0"/>
              <a:t>신장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7138543"/>
              </p:ext>
            </p:extLst>
          </p:nvPr>
        </p:nvGraphicFramePr>
        <p:xfrm>
          <a:off x="518157" y="1186884"/>
          <a:ext cx="10454643" cy="10076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7123">
                  <a:extLst>
                    <a:ext uri="{9D8B030D-6E8A-4147-A177-3AD203B41FA5}">
                      <a16:colId xmlns:a16="http://schemas.microsoft.com/office/drawing/2014/main" val="1863749097"/>
                    </a:ext>
                  </a:extLst>
                </a:gridCol>
                <a:gridCol w="2341880">
                  <a:extLst>
                    <a:ext uri="{9D8B030D-6E8A-4147-A177-3AD203B41FA5}">
                      <a16:colId xmlns:a16="http://schemas.microsoft.com/office/drawing/2014/main" val="2058395924"/>
                    </a:ext>
                  </a:extLst>
                </a:gridCol>
                <a:gridCol w="2341880">
                  <a:extLst>
                    <a:ext uri="{9D8B030D-6E8A-4147-A177-3AD203B41FA5}">
                      <a16:colId xmlns:a16="http://schemas.microsoft.com/office/drawing/2014/main" val="2578777015"/>
                    </a:ext>
                  </a:extLst>
                </a:gridCol>
                <a:gridCol w="2341880">
                  <a:extLst>
                    <a:ext uri="{9D8B030D-6E8A-4147-A177-3AD203B41FA5}">
                      <a16:colId xmlns:a16="http://schemas.microsoft.com/office/drawing/2014/main" val="2246112531"/>
                    </a:ext>
                  </a:extLst>
                </a:gridCol>
                <a:gridCol w="2341880">
                  <a:extLst>
                    <a:ext uri="{9D8B030D-6E8A-4147-A177-3AD203B41FA5}">
                      <a16:colId xmlns:a16="http://schemas.microsoft.com/office/drawing/2014/main" val="436055500"/>
                    </a:ext>
                  </a:extLst>
                </a:gridCol>
              </a:tblGrid>
              <a:tr h="367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Value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200 - 711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7777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9000</a:t>
                      </a:r>
                      <a:r>
                        <a:rPr lang="en-US" altLang="ko-KR" baseline="0" dirty="0" smtClean="0"/>
                        <a:t> - 9998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9999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38919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Label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Height (</a:t>
                      </a:r>
                      <a:r>
                        <a:rPr lang="en-US" altLang="ko-KR" dirty="0" err="1" smtClean="0"/>
                        <a:t>ft</a:t>
                      </a:r>
                      <a:r>
                        <a:rPr lang="en-US" altLang="ko-KR" dirty="0" smtClean="0"/>
                        <a:t>/inches)</a:t>
                      </a:r>
                      <a:endParaRPr lang="ko-KR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/>
                        <a:t>Don’t</a:t>
                      </a:r>
                      <a:r>
                        <a:rPr lang="en-US" altLang="ko-KR" sz="1800" baseline="0" dirty="0" smtClean="0"/>
                        <a:t> </a:t>
                      </a:r>
                      <a:r>
                        <a:rPr lang="en-US" altLang="ko-KR" sz="1800" dirty="0" smtClean="0"/>
                        <a:t>know</a:t>
                      </a:r>
                    </a:p>
                    <a:p>
                      <a:pPr algn="ctr" latinLnBrk="1"/>
                      <a:r>
                        <a:rPr lang="en-US" altLang="ko-KR" sz="1800" dirty="0" smtClean="0"/>
                        <a:t>/Not sure</a:t>
                      </a:r>
                      <a:endParaRPr lang="ko-KR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/>
                        <a:t>Weight (</a:t>
                      </a:r>
                      <a:r>
                        <a:rPr lang="en-US" altLang="ko-KR" dirty="0" smtClean="0"/>
                        <a:t>meters/centimeters</a:t>
                      </a:r>
                      <a:r>
                        <a:rPr lang="en-US" altLang="ko-KR" sz="1800" dirty="0" smtClean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/>
                        <a:t>Refused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26433527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518159" y="218692"/>
            <a:ext cx="5477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3. </a:t>
            </a:r>
            <a:r>
              <a:rPr lang="ko-KR" altLang="en-US" b="1" dirty="0" smtClean="0"/>
              <a:t>탐색적 데이터 분석 </a:t>
            </a:r>
            <a:r>
              <a:rPr lang="en-US" altLang="ko-KR" b="1" dirty="0" smtClean="0"/>
              <a:t>- </a:t>
            </a:r>
            <a:r>
              <a:rPr lang="ko-KR" altLang="en-US" b="1" dirty="0" smtClean="0"/>
              <a:t>설명변수</a:t>
            </a:r>
            <a:endParaRPr lang="en-US" altLang="ko-KR" b="1" dirty="0" smtClean="0"/>
          </a:p>
        </p:txBody>
      </p:sp>
      <p:sp>
        <p:nvSpPr>
          <p:cNvPr id="9" name="직사각형 8"/>
          <p:cNvSpPr/>
          <p:nvPr/>
        </p:nvSpPr>
        <p:spPr>
          <a:xfrm>
            <a:off x="1260144" y="3102094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err="1" smtClean="0"/>
              <a:t>기초통계량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772775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18159" y="683768"/>
            <a:ext cx="10908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HEIGHT3(</a:t>
            </a:r>
            <a:r>
              <a:rPr lang="ko-KR" altLang="en-US" dirty="0" smtClean="0"/>
              <a:t>신장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/>
          </p:nvPr>
        </p:nvGraphicFramePr>
        <p:xfrm>
          <a:off x="518157" y="1186884"/>
          <a:ext cx="10454643" cy="10076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7123">
                  <a:extLst>
                    <a:ext uri="{9D8B030D-6E8A-4147-A177-3AD203B41FA5}">
                      <a16:colId xmlns:a16="http://schemas.microsoft.com/office/drawing/2014/main" val="1863749097"/>
                    </a:ext>
                  </a:extLst>
                </a:gridCol>
                <a:gridCol w="2341880">
                  <a:extLst>
                    <a:ext uri="{9D8B030D-6E8A-4147-A177-3AD203B41FA5}">
                      <a16:colId xmlns:a16="http://schemas.microsoft.com/office/drawing/2014/main" val="2058395924"/>
                    </a:ext>
                  </a:extLst>
                </a:gridCol>
                <a:gridCol w="2341880">
                  <a:extLst>
                    <a:ext uri="{9D8B030D-6E8A-4147-A177-3AD203B41FA5}">
                      <a16:colId xmlns:a16="http://schemas.microsoft.com/office/drawing/2014/main" val="2578777015"/>
                    </a:ext>
                  </a:extLst>
                </a:gridCol>
                <a:gridCol w="2341880">
                  <a:extLst>
                    <a:ext uri="{9D8B030D-6E8A-4147-A177-3AD203B41FA5}">
                      <a16:colId xmlns:a16="http://schemas.microsoft.com/office/drawing/2014/main" val="2246112531"/>
                    </a:ext>
                  </a:extLst>
                </a:gridCol>
                <a:gridCol w="2341880">
                  <a:extLst>
                    <a:ext uri="{9D8B030D-6E8A-4147-A177-3AD203B41FA5}">
                      <a16:colId xmlns:a16="http://schemas.microsoft.com/office/drawing/2014/main" val="436055500"/>
                    </a:ext>
                  </a:extLst>
                </a:gridCol>
              </a:tblGrid>
              <a:tr h="367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Value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200 - 711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7777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9000</a:t>
                      </a:r>
                      <a:r>
                        <a:rPr lang="en-US" altLang="ko-KR" baseline="0" dirty="0" smtClean="0"/>
                        <a:t> - 9998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9999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38919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Label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Height (</a:t>
                      </a:r>
                      <a:r>
                        <a:rPr lang="en-US" altLang="ko-KR" dirty="0" err="1" smtClean="0"/>
                        <a:t>ft</a:t>
                      </a:r>
                      <a:r>
                        <a:rPr lang="en-US" altLang="ko-KR" dirty="0" smtClean="0"/>
                        <a:t>/inches)</a:t>
                      </a:r>
                      <a:endParaRPr lang="ko-KR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/>
                        <a:t>Don’t</a:t>
                      </a:r>
                      <a:r>
                        <a:rPr lang="en-US" altLang="ko-KR" sz="1800" baseline="0" dirty="0" smtClean="0"/>
                        <a:t> </a:t>
                      </a:r>
                      <a:r>
                        <a:rPr lang="en-US" altLang="ko-KR" sz="1800" dirty="0" smtClean="0"/>
                        <a:t>know</a:t>
                      </a:r>
                    </a:p>
                    <a:p>
                      <a:pPr algn="ctr" latinLnBrk="1"/>
                      <a:r>
                        <a:rPr lang="en-US" altLang="ko-KR" sz="1800" dirty="0" smtClean="0"/>
                        <a:t>/Not sure</a:t>
                      </a:r>
                      <a:endParaRPr lang="ko-KR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/>
                        <a:t>Weight (</a:t>
                      </a:r>
                      <a:r>
                        <a:rPr lang="en-US" altLang="ko-KR" dirty="0" smtClean="0"/>
                        <a:t>meters/centimeters</a:t>
                      </a:r>
                      <a:r>
                        <a:rPr lang="en-US" altLang="ko-KR" sz="1800" dirty="0" smtClean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/>
                        <a:t>Refused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26433527"/>
                  </a:ext>
                </a:extLst>
              </a:tr>
            </a:tbl>
          </a:graphicData>
        </a:graphic>
      </p:graphicFrame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9917" y="2968424"/>
            <a:ext cx="3911842" cy="341640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8501310" y="6311846"/>
            <a:ext cx="12153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Bar graph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1260144" y="2874843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/>
              <a:t>시각화</a:t>
            </a:r>
            <a:endParaRPr lang="en-US" altLang="ko-KR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518159" y="218692"/>
            <a:ext cx="5477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3. </a:t>
            </a:r>
            <a:r>
              <a:rPr lang="ko-KR" altLang="en-US" b="1" dirty="0" smtClean="0"/>
              <a:t>탐색적 데이터 분석 </a:t>
            </a:r>
            <a:r>
              <a:rPr lang="en-US" altLang="ko-KR" b="1" dirty="0" smtClean="0"/>
              <a:t>- </a:t>
            </a:r>
            <a:r>
              <a:rPr lang="ko-KR" altLang="en-US" b="1" dirty="0" smtClean="0"/>
              <a:t>설명변수</a:t>
            </a:r>
            <a:endParaRPr lang="en-US" altLang="ko-KR" b="1" dirty="0" smtClean="0"/>
          </a:p>
        </p:txBody>
      </p:sp>
    </p:spTree>
    <p:extLst>
      <p:ext uri="{BB962C8B-B14F-4D97-AF65-F5344CB8AC3E}">
        <p14:creationId xmlns:p14="http://schemas.microsoft.com/office/powerpoint/2010/main" val="1027267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18159" y="683768"/>
            <a:ext cx="10908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RENTHOM1(</a:t>
            </a:r>
            <a:r>
              <a:rPr lang="ko-KR" altLang="en-US" dirty="0" smtClean="0"/>
              <a:t>집을 가지고 있는지에 대한 여부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718745"/>
              </p:ext>
            </p:extLst>
          </p:nvPr>
        </p:nvGraphicFramePr>
        <p:xfrm>
          <a:off x="518157" y="1186884"/>
          <a:ext cx="10454643" cy="10076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7123">
                  <a:extLst>
                    <a:ext uri="{9D8B030D-6E8A-4147-A177-3AD203B41FA5}">
                      <a16:colId xmlns:a16="http://schemas.microsoft.com/office/drawing/2014/main" val="1863749097"/>
                    </a:ext>
                  </a:extLst>
                </a:gridCol>
                <a:gridCol w="1873504">
                  <a:extLst>
                    <a:ext uri="{9D8B030D-6E8A-4147-A177-3AD203B41FA5}">
                      <a16:colId xmlns:a16="http://schemas.microsoft.com/office/drawing/2014/main" val="2058395924"/>
                    </a:ext>
                  </a:extLst>
                </a:gridCol>
                <a:gridCol w="1873504">
                  <a:extLst>
                    <a:ext uri="{9D8B030D-6E8A-4147-A177-3AD203B41FA5}">
                      <a16:colId xmlns:a16="http://schemas.microsoft.com/office/drawing/2014/main" val="2578777015"/>
                    </a:ext>
                  </a:extLst>
                </a:gridCol>
                <a:gridCol w="1873504">
                  <a:extLst>
                    <a:ext uri="{9D8B030D-6E8A-4147-A177-3AD203B41FA5}">
                      <a16:colId xmlns:a16="http://schemas.microsoft.com/office/drawing/2014/main" val="2246112531"/>
                    </a:ext>
                  </a:extLst>
                </a:gridCol>
                <a:gridCol w="1873504">
                  <a:extLst>
                    <a:ext uri="{9D8B030D-6E8A-4147-A177-3AD203B41FA5}">
                      <a16:colId xmlns:a16="http://schemas.microsoft.com/office/drawing/2014/main" val="2548967028"/>
                    </a:ext>
                  </a:extLst>
                </a:gridCol>
                <a:gridCol w="1873504">
                  <a:extLst>
                    <a:ext uri="{9D8B030D-6E8A-4147-A177-3AD203B41FA5}">
                      <a16:colId xmlns:a16="http://schemas.microsoft.com/office/drawing/2014/main" val="436055500"/>
                    </a:ext>
                  </a:extLst>
                </a:gridCol>
              </a:tblGrid>
              <a:tr h="367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Value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3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7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9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38919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Label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Own</a:t>
                      </a:r>
                      <a:endParaRPr lang="ko-KR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Rent</a:t>
                      </a:r>
                      <a:endParaRPr lang="ko-KR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Other arrangement</a:t>
                      </a:r>
                      <a:endParaRPr lang="en-US" altLang="ko-KR" sz="1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Don’t know</a:t>
                      </a:r>
                    </a:p>
                    <a:p>
                      <a:pPr algn="ctr" latinLnBrk="1"/>
                      <a:r>
                        <a:rPr lang="en-US" altLang="ko-KR" dirty="0" smtClean="0"/>
                        <a:t>/Not Sure</a:t>
                      </a:r>
                      <a:endParaRPr lang="en-US" altLang="ko-KR" sz="1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/>
                        <a:t>Refused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26433527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1260144" y="2874843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err="1" smtClean="0"/>
              <a:t>기초통계량</a:t>
            </a:r>
            <a:endParaRPr lang="en-US" altLang="ko-KR" dirty="0" smtClean="0"/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3046224"/>
              </p:ext>
            </p:extLst>
          </p:nvPr>
        </p:nvGraphicFramePr>
        <p:xfrm>
          <a:off x="1260144" y="3339919"/>
          <a:ext cx="9744740" cy="293116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624123">
                  <a:extLst>
                    <a:ext uri="{9D8B030D-6E8A-4147-A177-3AD203B41FA5}">
                      <a16:colId xmlns:a16="http://schemas.microsoft.com/office/drawing/2014/main" val="2880931764"/>
                    </a:ext>
                  </a:extLst>
                </a:gridCol>
                <a:gridCol w="324825">
                  <a:extLst>
                    <a:ext uri="{9D8B030D-6E8A-4147-A177-3AD203B41FA5}">
                      <a16:colId xmlns:a16="http://schemas.microsoft.com/office/drawing/2014/main" val="3494760735"/>
                    </a:ext>
                  </a:extLst>
                </a:gridCol>
                <a:gridCol w="1299299">
                  <a:extLst>
                    <a:ext uri="{9D8B030D-6E8A-4147-A177-3AD203B41FA5}">
                      <a16:colId xmlns:a16="http://schemas.microsoft.com/office/drawing/2014/main" val="3469651499"/>
                    </a:ext>
                  </a:extLst>
                </a:gridCol>
                <a:gridCol w="649649">
                  <a:extLst>
                    <a:ext uri="{9D8B030D-6E8A-4147-A177-3AD203B41FA5}">
                      <a16:colId xmlns:a16="http://schemas.microsoft.com/office/drawing/2014/main" val="1903230797"/>
                    </a:ext>
                  </a:extLst>
                </a:gridCol>
                <a:gridCol w="974474">
                  <a:extLst>
                    <a:ext uri="{9D8B030D-6E8A-4147-A177-3AD203B41FA5}">
                      <a16:colId xmlns:a16="http://schemas.microsoft.com/office/drawing/2014/main" val="1672153869"/>
                    </a:ext>
                  </a:extLst>
                </a:gridCol>
                <a:gridCol w="974474">
                  <a:extLst>
                    <a:ext uri="{9D8B030D-6E8A-4147-A177-3AD203B41FA5}">
                      <a16:colId xmlns:a16="http://schemas.microsoft.com/office/drawing/2014/main" val="2433270721"/>
                    </a:ext>
                  </a:extLst>
                </a:gridCol>
                <a:gridCol w="649649">
                  <a:extLst>
                    <a:ext uri="{9D8B030D-6E8A-4147-A177-3AD203B41FA5}">
                      <a16:colId xmlns:a16="http://schemas.microsoft.com/office/drawing/2014/main" val="3570138622"/>
                    </a:ext>
                  </a:extLst>
                </a:gridCol>
                <a:gridCol w="1299299">
                  <a:extLst>
                    <a:ext uri="{9D8B030D-6E8A-4147-A177-3AD203B41FA5}">
                      <a16:colId xmlns:a16="http://schemas.microsoft.com/office/drawing/2014/main" val="1247976441"/>
                    </a:ext>
                  </a:extLst>
                </a:gridCol>
                <a:gridCol w="324825">
                  <a:extLst>
                    <a:ext uri="{9D8B030D-6E8A-4147-A177-3AD203B41FA5}">
                      <a16:colId xmlns:a16="http://schemas.microsoft.com/office/drawing/2014/main" val="963635315"/>
                    </a:ext>
                  </a:extLst>
                </a:gridCol>
                <a:gridCol w="1624123">
                  <a:extLst>
                    <a:ext uri="{9D8B030D-6E8A-4147-A177-3AD203B41FA5}">
                      <a16:colId xmlns:a16="http://schemas.microsoft.com/office/drawing/2014/main" val="678891939"/>
                    </a:ext>
                  </a:extLst>
                </a:gridCol>
              </a:tblGrid>
              <a:tr h="370840">
                <a:tc gridSpan="10"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 smtClean="0"/>
                        <a:t>데이터 타입</a:t>
                      </a:r>
                      <a:endParaRPr lang="ko-KR" altLang="en-US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8515528"/>
                  </a:ext>
                </a:extLst>
              </a:tr>
              <a:tr h="182880"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Numeric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범주형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7827425"/>
                  </a:ext>
                </a:extLst>
              </a:tr>
              <a:tr h="303953">
                <a:tc gridSpan="10"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 smtClean="0"/>
                        <a:t>데이터 빈도</a:t>
                      </a:r>
                      <a:endParaRPr lang="ko-KR" altLang="en-US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6070083"/>
                  </a:ext>
                </a:extLst>
              </a:tr>
              <a:tr h="21124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3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7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9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0452217"/>
                  </a:ext>
                </a:extLst>
              </a:tr>
              <a:tr h="21124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ffectLst/>
                        </a:rPr>
                        <a:t>1,848,545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ffectLst/>
                        </a:rPr>
                        <a:t>545,041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ffectLst/>
                        </a:rPr>
                        <a:t>105,487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ffectLst/>
                        </a:rPr>
                        <a:t>3,426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ffectLst/>
                        </a:rPr>
                        <a:t>11,132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8745716"/>
                  </a:ext>
                </a:extLst>
              </a:tr>
              <a:tr h="182880">
                <a:tc gridSpan="10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="0" dirty="0" smtClean="0"/>
                        <a:t>데이터 빈도</a:t>
                      </a: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246605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Min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1st Qu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Median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Mean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3rd Qu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Max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977534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ffectLst/>
                        </a:rPr>
                        <a:t>1.000</a:t>
                      </a:r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ffectLst/>
                        </a:rPr>
                        <a:t>1.000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ffectLst/>
                        </a:rPr>
                        <a:t>1.000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ffectLst/>
                        </a:rPr>
                        <a:t>1.344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ffectLst/>
                        </a:rPr>
                        <a:t>2.000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ffectLst/>
                        </a:rPr>
                        <a:t>9.000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7134258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518159" y="218692"/>
            <a:ext cx="5477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3. </a:t>
            </a:r>
            <a:r>
              <a:rPr lang="ko-KR" altLang="en-US" b="1" dirty="0" smtClean="0"/>
              <a:t>탐색적 데이터 분석 </a:t>
            </a:r>
            <a:r>
              <a:rPr lang="en-US" altLang="ko-KR" b="1" dirty="0" smtClean="0"/>
              <a:t>- </a:t>
            </a:r>
            <a:r>
              <a:rPr lang="ko-KR" altLang="en-US" b="1" dirty="0" smtClean="0"/>
              <a:t>설명변수</a:t>
            </a:r>
            <a:endParaRPr lang="en-US" altLang="ko-KR" b="1" dirty="0" smtClean="0"/>
          </a:p>
        </p:txBody>
      </p:sp>
    </p:spTree>
    <p:extLst>
      <p:ext uri="{BB962C8B-B14F-4D97-AF65-F5344CB8AC3E}">
        <p14:creationId xmlns:p14="http://schemas.microsoft.com/office/powerpoint/2010/main" val="3165243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18159" y="683768"/>
            <a:ext cx="10908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RENTHOM1(</a:t>
            </a:r>
            <a:r>
              <a:rPr lang="ko-KR" altLang="en-US" dirty="0" smtClean="0"/>
              <a:t>집을 가지고 있는지에 대한 여부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/>
          </p:nvPr>
        </p:nvGraphicFramePr>
        <p:xfrm>
          <a:off x="518157" y="1186884"/>
          <a:ext cx="10454643" cy="10076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7123">
                  <a:extLst>
                    <a:ext uri="{9D8B030D-6E8A-4147-A177-3AD203B41FA5}">
                      <a16:colId xmlns:a16="http://schemas.microsoft.com/office/drawing/2014/main" val="1863749097"/>
                    </a:ext>
                  </a:extLst>
                </a:gridCol>
                <a:gridCol w="1873504">
                  <a:extLst>
                    <a:ext uri="{9D8B030D-6E8A-4147-A177-3AD203B41FA5}">
                      <a16:colId xmlns:a16="http://schemas.microsoft.com/office/drawing/2014/main" val="2058395924"/>
                    </a:ext>
                  </a:extLst>
                </a:gridCol>
                <a:gridCol w="1873504">
                  <a:extLst>
                    <a:ext uri="{9D8B030D-6E8A-4147-A177-3AD203B41FA5}">
                      <a16:colId xmlns:a16="http://schemas.microsoft.com/office/drawing/2014/main" val="2578777015"/>
                    </a:ext>
                  </a:extLst>
                </a:gridCol>
                <a:gridCol w="1873504">
                  <a:extLst>
                    <a:ext uri="{9D8B030D-6E8A-4147-A177-3AD203B41FA5}">
                      <a16:colId xmlns:a16="http://schemas.microsoft.com/office/drawing/2014/main" val="2246112531"/>
                    </a:ext>
                  </a:extLst>
                </a:gridCol>
                <a:gridCol w="1873504">
                  <a:extLst>
                    <a:ext uri="{9D8B030D-6E8A-4147-A177-3AD203B41FA5}">
                      <a16:colId xmlns:a16="http://schemas.microsoft.com/office/drawing/2014/main" val="2548967028"/>
                    </a:ext>
                  </a:extLst>
                </a:gridCol>
                <a:gridCol w="1873504">
                  <a:extLst>
                    <a:ext uri="{9D8B030D-6E8A-4147-A177-3AD203B41FA5}">
                      <a16:colId xmlns:a16="http://schemas.microsoft.com/office/drawing/2014/main" val="436055500"/>
                    </a:ext>
                  </a:extLst>
                </a:gridCol>
              </a:tblGrid>
              <a:tr h="367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Value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3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7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9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38919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Label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Own</a:t>
                      </a:r>
                      <a:endParaRPr lang="ko-KR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Rent</a:t>
                      </a:r>
                      <a:endParaRPr lang="ko-KR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Other arrangement</a:t>
                      </a:r>
                      <a:endParaRPr lang="en-US" altLang="ko-KR" sz="1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Don’t know</a:t>
                      </a:r>
                    </a:p>
                    <a:p>
                      <a:pPr algn="ctr" latinLnBrk="1"/>
                      <a:r>
                        <a:rPr lang="en-US" altLang="ko-KR" dirty="0" smtClean="0"/>
                        <a:t>/Not Sure</a:t>
                      </a:r>
                      <a:endParaRPr lang="en-US" altLang="ko-KR" sz="1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/>
                        <a:t>Refused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26433527"/>
                  </a:ext>
                </a:extLst>
              </a:tr>
            </a:tbl>
          </a:graphicData>
        </a:graphic>
      </p:graphicFrame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9437" y="2978584"/>
            <a:ext cx="3911842" cy="341640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8501310" y="6311846"/>
            <a:ext cx="12153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Bar graph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1260144" y="2874843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/>
              <a:t>시각화</a:t>
            </a:r>
            <a:endParaRPr lang="en-US" altLang="ko-KR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518159" y="218692"/>
            <a:ext cx="5477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3. </a:t>
            </a:r>
            <a:r>
              <a:rPr lang="ko-KR" altLang="en-US" b="1" dirty="0" smtClean="0"/>
              <a:t>탐색적 데이터 분석 </a:t>
            </a:r>
            <a:r>
              <a:rPr lang="en-US" altLang="ko-KR" b="1" dirty="0" smtClean="0"/>
              <a:t>- </a:t>
            </a:r>
            <a:r>
              <a:rPr lang="ko-KR" altLang="en-US" b="1" dirty="0" smtClean="0"/>
              <a:t>설명변수</a:t>
            </a:r>
            <a:endParaRPr lang="en-US" altLang="ko-KR" b="1" dirty="0" smtClean="0"/>
          </a:p>
        </p:txBody>
      </p:sp>
    </p:spTree>
    <p:extLst>
      <p:ext uri="{BB962C8B-B14F-4D97-AF65-F5344CB8AC3E}">
        <p14:creationId xmlns:p14="http://schemas.microsoft.com/office/powerpoint/2010/main" val="2000516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18159" y="683768"/>
            <a:ext cx="10908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SEX(</a:t>
            </a:r>
            <a:r>
              <a:rPr lang="ko-KR" altLang="en-US" dirty="0" smtClean="0"/>
              <a:t>성별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5334375"/>
              </p:ext>
            </p:extLst>
          </p:nvPr>
        </p:nvGraphicFramePr>
        <p:xfrm>
          <a:off x="518157" y="1186884"/>
          <a:ext cx="10454644" cy="7384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7123">
                  <a:extLst>
                    <a:ext uri="{9D8B030D-6E8A-4147-A177-3AD203B41FA5}">
                      <a16:colId xmlns:a16="http://schemas.microsoft.com/office/drawing/2014/main" val="1863749097"/>
                    </a:ext>
                  </a:extLst>
                </a:gridCol>
                <a:gridCol w="3122507">
                  <a:extLst>
                    <a:ext uri="{9D8B030D-6E8A-4147-A177-3AD203B41FA5}">
                      <a16:colId xmlns:a16="http://schemas.microsoft.com/office/drawing/2014/main" val="2058395924"/>
                    </a:ext>
                  </a:extLst>
                </a:gridCol>
                <a:gridCol w="3122507">
                  <a:extLst>
                    <a:ext uri="{9D8B030D-6E8A-4147-A177-3AD203B41FA5}">
                      <a16:colId xmlns:a16="http://schemas.microsoft.com/office/drawing/2014/main" val="2578777015"/>
                    </a:ext>
                  </a:extLst>
                </a:gridCol>
                <a:gridCol w="3122507">
                  <a:extLst>
                    <a:ext uri="{9D8B030D-6E8A-4147-A177-3AD203B41FA5}">
                      <a16:colId xmlns:a16="http://schemas.microsoft.com/office/drawing/2014/main" val="2246112531"/>
                    </a:ext>
                  </a:extLst>
                </a:gridCol>
              </a:tblGrid>
              <a:tr h="367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Value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9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38919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Label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/>
                        <a:t>Male</a:t>
                      </a:r>
                      <a:endParaRPr lang="ko-KR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Female</a:t>
                      </a:r>
                      <a:endParaRPr lang="ko-KR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/>
                        <a:t>Refused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26433527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1260144" y="2874843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err="1" smtClean="0"/>
              <a:t>기초통계량</a:t>
            </a:r>
            <a:endParaRPr lang="en-US" altLang="ko-KR" dirty="0" smtClean="0"/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3448834"/>
              </p:ext>
            </p:extLst>
          </p:nvPr>
        </p:nvGraphicFramePr>
        <p:xfrm>
          <a:off x="1260144" y="3339919"/>
          <a:ext cx="9744740" cy="293116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624123">
                  <a:extLst>
                    <a:ext uri="{9D8B030D-6E8A-4147-A177-3AD203B41FA5}">
                      <a16:colId xmlns:a16="http://schemas.microsoft.com/office/drawing/2014/main" val="2880931764"/>
                    </a:ext>
                  </a:extLst>
                </a:gridCol>
                <a:gridCol w="1624124">
                  <a:extLst>
                    <a:ext uri="{9D8B030D-6E8A-4147-A177-3AD203B41FA5}">
                      <a16:colId xmlns:a16="http://schemas.microsoft.com/office/drawing/2014/main" val="3494760735"/>
                    </a:ext>
                  </a:extLst>
                </a:gridCol>
                <a:gridCol w="1624123">
                  <a:extLst>
                    <a:ext uri="{9D8B030D-6E8A-4147-A177-3AD203B41FA5}">
                      <a16:colId xmlns:a16="http://schemas.microsoft.com/office/drawing/2014/main" val="1903230797"/>
                    </a:ext>
                  </a:extLst>
                </a:gridCol>
                <a:gridCol w="1624123">
                  <a:extLst>
                    <a:ext uri="{9D8B030D-6E8A-4147-A177-3AD203B41FA5}">
                      <a16:colId xmlns:a16="http://schemas.microsoft.com/office/drawing/2014/main" val="2433270721"/>
                    </a:ext>
                  </a:extLst>
                </a:gridCol>
                <a:gridCol w="1624124">
                  <a:extLst>
                    <a:ext uri="{9D8B030D-6E8A-4147-A177-3AD203B41FA5}">
                      <a16:colId xmlns:a16="http://schemas.microsoft.com/office/drawing/2014/main" val="1247976441"/>
                    </a:ext>
                  </a:extLst>
                </a:gridCol>
                <a:gridCol w="1624123">
                  <a:extLst>
                    <a:ext uri="{9D8B030D-6E8A-4147-A177-3AD203B41FA5}">
                      <a16:colId xmlns:a16="http://schemas.microsoft.com/office/drawing/2014/main" val="678891939"/>
                    </a:ext>
                  </a:extLst>
                </a:gridCol>
              </a:tblGrid>
              <a:tr h="370840">
                <a:tc gridSpan="6"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 smtClean="0"/>
                        <a:t>데이터 타입</a:t>
                      </a:r>
                      <a:endParaRPr lang="ko-KR" altLang="en-US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8515528"/>
                  </a:ext>
                </a:extLst>
              </a:tr>
              <a:tr h="182880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Numeric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범주형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7827425"/>
                  </a:ext>
                </a:extLst>
              </a:tr>
              <a:tr h="303953">
                <a:tc gridSpan="6"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 smtClean="0"/>
                        <a:t>데이터 빈도</a:t>
                      </a:r>
                      <a:endParaRPr lang="ko-KR" altLang="en-US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6070083"/>
                  </a:ext>
                </a:extLst>
              </a:tr>
              <a:tr h="21124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9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0452217"/>
                  </a:ext>
                </a:extLst>
              </a:tr>
              <a:tr h="21124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ffectLst/>
                        </a:rPr>
                        <a:t>1064765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ffectLst/>
                        </a:rPr>
                        <a:t>1448833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ffectLst/>
                        </a:rPr>
                        <a:t>33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0378325"/>
                  </a:ext>
                </a:extLst>
              </a:tr>
              <a:tr h="182880">
                <a:tc gridSpan="6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="0" dirty="0" smtClean="0"/>
                        <a:t>데이터 빈도</a:t>
                      </a: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246605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Min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1st Qu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Median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Mean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3rd Qu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Max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977534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ffectLst/>
                        </a:rPr>
                        <a:t>1.000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ffectLst/>
                        </a:rPr>
                        <a:t>1.000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ffectLst/>
                        </a:rPr>
                        <a:t>2.000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ffectLst/>
                        </a:rPr>
                        <a:t>1.576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ffectLst/>
                        </a:rPr>
                        <a:t>2.000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ffectLst/>
                        </a:rPr>
                        <a:t>9.000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7134258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518159" y="218692"/>
            <a:ext cx="5477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3. </a:t>
            </a:r>
            <a:r>
              <a:rPr lang="ko-KR" altLang="en-US" b="1" dirty="0" smtClean="0"/>
              <a:t>탐색적 데이터 분석 </a:t>
            </a:r>
            <a:r>
              <a:rPr lang="en-US" altLang="ko-KR" b="1" dirty="0" smtClean="0"/>
              <a:t>- </a:t>
            </a:r>
            <a:r>
              <a:rPr lang="ko-KR" altLang="en-US" b="1" dirty="0" smtClean="0"/>
              <a:t>설명변수</a:t>
            </a:r>
            <a:endParaRPr lang="en-US" altLang="ko-KR" b="1" dirty="0" smtClean="0"/>
          </a:p>
        </p:txBody>
      </p:sp>
    </p:spTree>
    <p:extLst>
      <p:ext uri="{BB962C8B-B14F-4D97-AF65-F5344CB8AC3E}">
        <p14:creationId xmlns:p14="http://schemas.microsoft.com/office/powerpoint/2010/main" val="986136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18159" y="683768"/>
            <a:ext cx="10908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SEX(</a:t>
            </a:r>
            <a:r>
              <a:rPr lang="ko-KR" altLang="en-US" dirty="0" smtClean="0"/>
              <a:t>성별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/>
          </p:nvPr>
        </p:nvGraphicFramePr>
        <p:xfrm>
          <a:off x="518157" y="1186884"/>
          <a:ext cx="10454644" cy="7384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7123">
                  <a:extLst>
                    <a:ext uri="{9D8B030D-6E8A-4147-A177-3AD203B41FA5}">
                      <a16:colId xmlns:a16="http://schemas.microsoft.com/office/drawing/2014/main" val="1863749097"/>
                    </a:ext>
                  </a:extLst>
                </a:gridCol>
                <a:gridCol w="3122507">
                  <a:extLst>
                    <a:ext uri="{9D8B030D-6E8A-4147-A177-3AD203B41FA5}">
                      <a16:colId xmlns:a16="http://schemas.microsoft.com/office/drawing/2014/main" val="2058395924"/>
                    </a:ext>
                  </a:extLst>
                </a:gridCol>
                <a:gridCol w="3122507">
                  <a:extLst>
                    <a:ext uri="{9D8B030D-6E8A-4147-A177-3AD203B41FA5}">
                      <a16:colId xmlns:a16="http://schemas.microsoft.com/office/drawing/2014/main" val="2578777015"/>
                    </a:ext>
                  </a:extLst>
                </a:gridCol>
                <a:gridCol w="3122507">
                  <a:extLst>
                    <a:ext uri="{9D8B030D-6E8A-4147-A177-3AD203B41FA5}">
                      <a16:colId xmlns:a16="http://schemas.microsoft.com/office/drawing/2014/main" val="2246112531"/>
                    </a:ext>
                  </a:extLst>
                </a:gridCol>
              </a:tblGrid>
              <a:tr h="367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Value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9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38919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Label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/>
                        <a:t>Male</a:t>
                      </a:r>
                      <a:endParaRPr lang="ko-KR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Female</a:t>
                      </a:r>
                      <a:endParaRPr lang="ko-KR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/>
                        <a:t>Refused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26433527"/>
                  </a:ext>
                </a:extLst>
              </a:tr>
            </a:tbl>
          </a:graphicData>
        </a:graphic>
      </p:graphicFrame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8637" y="2973504"/>
            <a:ext cx="3911842" cy="341640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8501310" y="6311846"/>
            <a:ext cx="12153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Bar graph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1260144" y="2874843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/>
              <a:t>시각화</a:t>
            </a:r>
            <a:endParaRPr lang="en-US" altLang="ko-KR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518159" y="218692"/>
            <a:ext cx="5477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3. </a:t>
            </a:r>
            <a:r>
              <a:rPr lang="ko-KR" altLang="en-US" b="1" dirty="0" smtClean="0"/>
              <a:t>탐색적 데이터 분석 </a:t>
            </a:r>
            <a:r>
              <a:rPr lang="en-US" altLang="ko-KR" b="1" dirty="0" smtClean="0"/>
              <a:t>- </a:t>
            </a:r>
            <a:r>
              <a:rPr lang="ko-KR" altLang="en-US" b="1" dirty="0" smtClean="0"/>
              <a:t>설명변수</a:t>
            </a:r>
            <a:endParaRPr lang="en-US" altLang="ko-KR" b="1" dirty="0" smtClean="0"/>
          </a:p>
        </p:txBody>
      </p:sp>
    </p:spTree>
    <p:extLst>
      <p:ext uri="{BB962C8B-B14F-4D97-AF65-F5344CB8AC3E}">
        <p14:creationId xmlns:p14="http://schemas.microsoft.com/office/powerpoint/2010/main" val="2761351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18159" y="683768"/>
            <a:ext cx="10908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EXERANY2(</a:t>
            </a:r>
            <a:r>
              <a:rPr lang="ko-KR" altLang="en-US" dirty="0" smtClean="0"/>
              <a:t>지난 한 달 동안 운동을 했는지에 대한 여부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2076105"/>
              </p:ext>
            </p:extLst>
          </p:nvPr>
        </p:nvGraphicFramePr>
        <p:xfrm>
          <a:off x="518157" y="1186884"/>
          <a:ext cx="10454647" cy="10076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7123">
                  <a:extLst>
                    <a:ext uri="{9D8B030D-6E8A-4147-A177-3AD203B41FA5}">
                      <a16:colId xmlns:a16="http://schemas.microsoft.com/office/drawing/2014/main" val="1863749097"/>
                    </a:ext>
                  </a:extLst>
                </a:gridCol>
                <a:gridCol w="2341881">
                  <a:extLst>
                    <a:ext uri="{9D8B030D-6E8A-4147-A177-3AD203B41FA5}">
                      <a16:colId xmlns:a16="http://schemas.microsoft.com/office/drawing/2014/main" val="2058395924"/>
                    </a:ext>
                  </a:extLst>
                </a:gridCol>
                <a:gridCol w="2341881">
                  <a:extLst>
                    <a:ext uri="{9D8B030D-6E8A-4147-A177-3AD203B41FA5}">
                      <a16:colId xmlns:a16="http://schemas.microsoft.com/office/drawing/2014/main" val="2578777015"/>
                    </a:ext>
                  </a:extLst>
                </a:gridCol>
                <a:gridCol w="2341881">
                  <a:extLst>
                    <a:ext uri="{9D8B030D-6E8A-4147-A177-3AD203B41FA5}">
                      <a16:colId xmlns:a16="http://schemas.microsoft.com/office/drawing/2014/main" val="1096214810"/>
                    </a:ext>
                  </a:extLst>
                </a:gridCol>
                <a:gridCol w="2341881">
                  <a:extLst>
                    <a:ext uri="{9D8B030D-6E8A-4147-A177-3AD203B41FA5}">
                      <a16:colId xmlns:a16="http://schemas.microsoft.com/office/drawing/2014/main" val="2246112531"/>
                    </a:ext>
                  </a:extLst>
                </a:gridCol>
              </a:tblGrid>
              <a:tr h="367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Value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7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9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38919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Label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Yes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Don’t know</a:t>
                      </a:r>
                    </a:p>
                    <a:p>
                      <a:pPr algn="ctr" latinLnBrk="1"/>
                      <a:r>
                        <a:rPr lang="en-US" altLang="ko-KR" dirty="0" smtClean="0"/>
                        <a:t>/Not Sure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Refused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26433527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1260144" y="2874843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err="1" smtClean="0"/>
              <a:t>기초통계량</a:t>
            </a:r>
            <a:endParaRPr lang="en-US" altLang="ko-KR" dirty="0" smtClean="0"/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7223835"/>
              </p:ext>
            </p:extLst>
          </p:nvPr>
        </p:nvGraphicFramePr>
        <p:xfrm>
          <a:off x="1260144" y="3339919"/>
          <a:ext cx="9744740" cy="293116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624123">
                  <a:extLst>
                    <a:ext uri="{9D8B030D-6E8A-4147-A177-3AD203B41FA5}">
                      <a16:colId xmlns:a16="http://schemas.microsoft.com/office/drawing/2014/main" val="2880931764"/>
                    </a:ext>
                  </a:extLst>
                </a:gridCol>
                <a:gridCol w="812062">
                  <a:extLst>
                    <a:ext uri="{9D8B030D-6E8A-4147-A177-3AD203B41FA5}">
                      <a16:colId xmlns:a16="http://schemas.microsoft.com/office/drawing/2014/main" val="3494760735"/>
                    </a:ext>
                  </a:extLst>
                </a:gridCol>
                <a:gridCol w="812062">
                  <a:extLst>
                    <a:ext uri="{9D8B030D-6E8A-4147-A177-3AD203B41FA5}">
                      <a16:colId xmlns:a16="http://schemas.microsoft.com/office/drawing/2014/main" val="2448000916"/>
                    </a:ext>
                  </a:extLst>
                </a:gridCol>
                <a:gridCol w="1624123">
                  <a:extLst>
                    <a:ext uri="{9D8B030D-6E8A-4147-A177-3AD203B41FA5}">
                      <a16:colId xmlns:a16="http://schemas.microsoft.com/office/drawing/2014/main" val="1903230797"/>
                    </a:ext>
                  </a:extLst>
                </a:gridCol>
                <a:gridCol w="1624123">
                  <a:extLst>
                    <a:ext uri="{9D8B030D-6E8A-4147-A177-3AD203B41FA5}">
                      <a16:colId xmlns:a16="http://schemas.microsoft.com/office/drawing/2014/main" val="2433270721"/>
                    </a:ext>
                  </a:extLst>
                </a:gridCol>
                <a:gridCol w="812062">
                  <a:extLst>
                    <a:ext uri="{9D8B030D-6E8A-4147-A177-3AD203B41FA5}">
                      <a16:colId xmlns:a16="http://schemas.microsoft.com/office/drawing/2014/main" val="1247976441"/>
                    </a:ext>
                  </a:extLst>
                </a:gridCol>
                <a:gridCol w="812062">
                  <a:extLst>
                    <a:ext uri="{9D8B030D-6E8A-4147-A177-3AD203B41FA5}">
                      <a16:colId xmlns:a16="http://schemas.microsoft.com/office/drawing/2014/main" val="4254128222"/>
                    </a:ext>
                  </a:extLst>
                </a:gridCol>
                <a:gridCol w="1624123">
                  <a:extLst>
                    <a:ext uri="{9D8B030D-6E8A-4147-A177-3AD203B41FA5}">
                      <a16:colId xmlns:a16="http://schemas.microsoft.com/office/drawing/2014/main" val="678891939"/>
                    </a:ext>
                  </a:extLst>
                </a:gridCol>
              </a:tblGrid>
              <a:tr h="370840">
                <a:tc gridSpan="8"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 smtClean="0"/>
                        <a:t>데이터 타입</a:t>
                      </a:r>
                      <a:endParaRPr lang="ko-KR" altLang="en-US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8515528"/>
                  </a:ext>
                </a:extLst>
              </a:tr>
              <a:tr h="182880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Numeric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범주형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7827425"/>
                  </a:ext>
                </a:extLst>
              </a:tr>
              <a:tr h="303953">
                <a:tc gridSpan="8"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 smtClean="0"/>
                        <a:t>데이터 빈도</a:t>
                      </a:r>
                      <a:endParaRPr lang="ko-KR" altLang="en-US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6070083"/>
                  </a:ext>
                </a:extLst>
              </a:tr>
              <a:tr h="24214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7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9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0452217"/>
                  </a:ext>
                </a:extLst>
              </a:tr>
              <a:tr h="1803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ffectLst/>
                        </a:rPr>
                        <a:t>903,948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ffectLst/>
                        </a:rPr>
                        <a:t>1,559,737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39,780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10,106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4804055"/>
                  </a:ext>
                </a:extLst>
              </a:tr>
              <a:tr h="182880">
                <a:tc gridSpan="8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="0" dirty="0" smtClean="0"/>
                        <a:t>데이터 빈도</a:t>
                      </a: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246605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Min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1st Qu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Median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Mean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3rd Qu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Max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977534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ffectLst/>
                        </a:rPr>
                        <a:t>1.000</a:t>
                      </a:r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ffectLst/>
                        </a:rPr>
                        <a:t>1.000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ffectLst/>
                        </a:rPr>
                        <a:t>1.000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ffectLst/>
                        </a:rPr>
                        <a:t>1.279</a:t>
                      </a:r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ffectLst/>
                        </a:rPr>
                        <a:t>2.000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ffectLst/>
                        </a:rPr>
                        <a:t>9.000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7134258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518159" y="218692"/>
            <a:ext cx="5477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3. </a:t>
            </a:r>
            <a:r>
              <a:rPr lang="ko-KR" altLang="en-US" b="1" dirty="0" smtClean="0"/>
              <a:t>탐색적 데이터 분석 </a:t>
            </a:r>
            <a:r>
              <a:rPr lang="en-US" altLang="ko-KR" b="1" dirty="0" smtClean="0"/>
              <a:t>- </a:t>
            </a:r>
            <a:r>
              <a:rPr lang="ko-KR" altLang="en-US" b="1" dirty="0" smtClean="0"/>
              <a:t>설명변수</a:t>
            </a:r>
            <a:endParaRPr lang="en-US" altLang="ko-KR" b="1" dirty="0" smtClean="0"/>
          </a:p>
        </p:txBody>
      </p:sp>
    </p:spTree>
    <p:extLst>
      <p:ext uri="{BB962C8B-B14F-4D97-AF65-F5344CB8AC3E}">
        <p14:creationId xmlns:p14="http://schemas.microsoft.com/office/powerpoint/2010/main" val="18097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973420" y="1088136"/>
            <a:ext cx="5477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2. </a:t>
            </a:r>
            <a:r>
              <a:rPr lang="ko-KR" altLang="en-US" b="1" dirty="0" smtClean="0"/>
              <a:t>분석 목적 및 방향</a:t>
            </a:r>
            <a:endParaRPr lang="en-US" altLang="ko-KR" b="1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973420" y="1870840"/>
            <a:ext cx="1026455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영향력이 높은 설명변수들을 추출하기 위해 변수선택과정이 필요하다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ko-KR" altLang="en-US" dirty="0" err="1" smtClean="0"/>
              <a:t>변수선택을</a:t>
            </a:r>
            <a:r>
              <a:rPr lang="ko-KR" altLang="en-US" dirty="0" smtClean="0"/>
              <a:t> 하기 위해 </a:t>
            </a:r>
            <a:r>
              <a:rPr lang="ko-KR" altLang="en-US" dirty="0" err="1" smtClean="0"/>
              <a:t>랜덤포레스트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로지스틱회귀모형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인공신경망</a:t>
            </a:r>
            <a:r>
              <a:rPr lang="en-US" altLang="ko-KR" dirty="0" smtClean="0"/>
              <a:t>, C4.5</a:t>
            </a:r>
            <a:r>
              <a:rPr lang="ko-KR" altLang="en-US" dirty="0"/>
              <a:t> 를</a:t>
            </a:r>
            <a:r>
              <a:rPr lang="ko-KR" altLang="en-US" dirty="0" smtClean="0"/>
              <a:t> 고려한다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ko-KR" altLang="en-US" dirty="0" smtClean="0"/>
              <a:t>또한</a:t>
            </a:r>
            <a:r>
              <a:rPr lang="en-US" altLang="ko-KR" dirty="0" smtClean="0"/>
              <a:t>, 2</a:t>
            </a:r>
            <a:r>
              <a:rPr lang="ko-KR" altLang="en-US" dirty="0" smtClean="0"/>
              <a:t>가지 방법을 결합하여 고려하는 과정도 포함한다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ko-KR" altLang="en-US" dirty="0" smtClean="0"/>
              <a:t>각각의 방법론으로 </a:t>
            </a:r>
            <a:r>
              <a:rPr lang="ko-KR" altLang="en-US" dirty="0" err="1" smtClean="0"/>
              <a:t>변수선택을</a:t>
            </a:r>
            <a:r>
              <a:rPr lang="ko-KR" altLang="en-US" dirty="0" smtClean="0"/>
              <a:t> 완료한 후</a:t>
            </a:r>
            <a:r>
              <a:rPr lang="en-US" altLang="ko-KR" dirty="0"/>
              <a:t> </a:t>
            </a:r>
            <a:r>
              <a:rPr lang="ko-KR" altLang="en-US" dirty="0" smtClean="0"/>
              <a:t>의사결정나무의</a:t>
            </a:r>
            <a:r>
              <a:rPr lang="en-US" altLang="ko-KR" dirty="0"/>
              <a:t> </a:t>
            </a:r>
            <a:r>
              <a:rPr lang="en-US" altLang="ko-KR" dirty="0" smtClean="0"/>
              <a:t>CART, CHAID, </a:t>
            </a:r>
            <a:r>
              <a:rPr lang="en-US" altLang="ko-KR" dirty="0" err="1" smtClean="0"/>
              <a:t>Ctree</a:t>
            </a:r>
            <a:r>
              <a:rPr lang="en-US" altLang="ko-KR" dirty="0" smtClean="0"/>
              <a:t> </a:t>
            </a:r>
            <a:r>
              <a:rPr lang="ko-KR" altLang="en-US" dirty="0" smtClean="0"/>
              <a:t>방법론을 사용하여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err="1" smtClean="0"/>
              <a:t>분류모델을</a:t>
            </a:r>
            <a:r>
              <a:rPr lang="ko-KR" altLang="en-US" dirty="0" smtClean="0"/>
              <a:t> 제작한다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ko-KR" altLang="en-US" dirty="0" smtClean="0"/>
              <a:t>최적화된 </a:t>
            </a:r>
            <a:r>
              <a:rPr lang="ko-KR" altLang="en-US" dirty="0" err="1" smtClean="0"/>
              <a:t>변수선택과</a:t>
            </a:r>
            <a:r>
              <a:rPr lang="en-US" altLang="ko-KR" dirty="0" smtClean="0"/>
              <a:t> </a:t>
            </a:r>
            <a:r>
              <a:rPr lang="ko-KR" altLang="en-US" dirty="0" smtClean="0"/>
              <a:t>의사결정나무로 </a:t>
            </a:r>
            <a:r>
              <a:rPr lang="ko-KR" altLang="en-US" dirty="0" err="1" smtClean="0"/>
              <a:t>분류모델을</a:t>
            </a:r>
            <a:r>
              <a:rPr lang="ko-KR" altLang="en-US" dirty="0" smtClean="0"/>
              <a:t> 제작한 뒤 모형의 </a:t>
            </a:r>
            <a:r>
              <a:rPr lang="ko-KR" altLang="en-US" dirty="0" err="1" smtClean="0"/>
              <a:t>성능비교를</a:t>
            </a:r>
            <a:r>
              <a:rPr lang="ko-KR" altLang="en-US" dirty="0" smtClean="0"/>
              <a:t> 실시한다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ko-KR" altLang="en-US" dirty="0" smtClean="0"/>
              <a:t>성능비교로는 </a:t>
            </a:r>
            <a:r>
              <a:rPr lang="en-US" altLang="ko-KR" dirty="0" smtClean="0"/>
              <a:t>ROC</a:t>
            </a:r>
            <a:r>
              <a:rPr lang="ko-KR" altLang="en-US" dirty="0" smtClean="0"/>
              <a:t>커브를 이용한다</a:t>
            </a:r>
            <a:r>
              <a:rPr lang="en-US" altLang="ko-KR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28926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18159" y="683768"/>
            <a:ext cx="10908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EXERANY2(</a:t>
            </a:r>
            <a:r>
              <a:rPr lang="ko-KR" altLang="en-US" dirty="0" smtClean="0"/>
              <a:t>지난 한 달 동안 운동을 했는지에 대한 여부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/>
          </p:nvPr>
        </p:nvGraphicFramePr>
        <p:xfrm>
          <a:off x="518157" y="1186884"/>
          <a:ext cx="10454647" cy="10076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7123">
                  <a:extLst>
                    <a:ext uri="{9D8B030D-6E8A-4147-A177-3AD203B41FA5}">
                      <a16:colId xmlns:a16="http://schemas.microsoft.com/office/drawing/2014/main" val="1863749097"/>
                    </a:ext>
                  </a:extLst>
                </a:gridCol>
                <a:gridCol w="2341881">
                  <a:extLst>
                    <a:ext uri="{9D8B030D-6E8A-4147-A177-3AD203B41FA5}">
                      <a16:colId xmlns:a16="http://schemas.microsoft.com/office/drawing/2014/main" val="2058395924"/>
                    </a:ext>
                  </a:extLst>
                </a:gridCol>
                <a:gridCol w="2341881">
                  <a:extLst>
                    <a:ext uri="{9D8B030D-6E8A-4147-A177-3AD203B41FA5}">
                      <a16:colId xmlns:a16="http://schemas.microsoft.com/office/drawing/2014/main" val="2578777015"/>
                    </a:ext>
                  </a:extLst>
                </a:gridCol>
                <a:gridCol w="2341881">
                  <a:extLst>
                    <a:ext uri="{9D8B030D-6E8A-4147-A177-3AD203B41FA5}">
                      <a16:colId xmlns:a16="http://schemas.microsoft.com/office/drawing/2014/main" val="1096214810"/>
                    </a:ext>
                  </a:extLst>
                </a:gridCol>
                <a:gridCol w="2341881">
                  <a:extLst>
                    <a:ext uri="{9D8B030D-6E8A-4147-A177-3AD203B41FA5}">
                      <a16:colId xmlns:a16="http://schemas.microsoft.com/office/drawing/2014/main" val="2246112531"/>
                    </a:ext>
                  </a:extLst>
                </a:gridCol>
              </a:tblGrid>
              <a:tr h="367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Value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7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9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38919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Label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Yes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Don’t know</a:t>
                      </a:r>
                    </a:p>
                    <a:p>
                      <a:pPr algn="ctr" latinLnBrk="1"/>
                      <a:r>
                        <a:rPr lang="en-US" altLang="ko-KR" dirty="0" smtClean="0"/>
                        <a:t>/Not Sure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Refused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26433527"/>
                  </a:ext>
                </a:extLst>
              </a:tr>
            </a:tbl>
          </a:graphicData>
        </a:graphic>
      </p:graphicFrame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9437" y="2973120"/>
            <a:ext cx="3911842" cy="341640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8501310" y="6311846"/>
            <a:ext cx="12153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Bar graph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1260144" y="2874843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/>
              <a:t>시각화</a:t>
            </a:r>
            <a:endParaRPr lang="en-US" altLang="ko-KR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518159" y="218692"/>
            <a:ext cx="5477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3. </a:t>
            </a:r>
            <a:r>
              <a:rPr lang="ko-KR" altLang="en-US" b="1" dirty="0" smtClean="0"/>
              <a:t>탐색적 데이터 분석 </a:t>
            </a:r>
            <a:r>
              <a:rPr lang="en-US" altLang="ko-KR" b="1" dirty="0" smtClean="0"/>
              <a:t>- </a:t>
            </a:r>
            <a:r>
              <a:rPr lang="ko-KR" altLang="en-US" b="1" dirty="0" smtClean="0"/>
              <a:t>설명변수</a:t>
            </a:r>
            <a:endParaRPr lang="en-US" altLang="ko-KR" b="1" dirty="0" smtClean="0"/>
          </a:p>
        </p:txBody>
      </p:sp>
    </p:spTree>
    <p:extLst>
      <p:ext uri="{BB962C8B-B14F-4D97-AF65-F5344CB8AC3E}">
        <p14:creationId xmlns:p14="http://schemas.microsoft.com/office/powerpoint/2010/main" val="2525901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18159" y="683768"/>
            <a:ext cx="10908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SEATBELT</a:t>
            </a:r>
            <a:r>
              <a:rPr lang="en-US" altLang="ko-KR" dirty="0" smtClean="0"/>
              <a:t>(</a:t>
            </a:r>
            <a:r>
              <a:rPr lang="ko-KR" altLang="en-US" dirty="0" smtClean="0"/>
              <a:t>운전시 안전벨트 착용 여부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9742037"/>
              </p:ext>
            </p:extLst>
          </p:nvPr>
        </p:nvGraphicFramePr>
        <p:xfrm>
          <a:off x="518157" y="1186884"/>
          <a:ext cx="10454651" cy="10991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7123">
                  <a:extLst>
                    <a:ext uri="{9D8B030D-6E8A-4147-A177-3AD203B41FA5}">
                      <a16:colId xmlns:a16="http://schemas.microsoft.com/office/drawing/2014/main" val="1863749097"/>
                    </a:ext>
                  </a:extLst>
                </a:gridCol>
                <a:gridCol w="1170941">
                  <a:extLst>
                    <a:ext uri="{9D8B030D-6E8A-4147-A177-3AD203B41FA5}">
                      <a16:colId xmlns:a16="http://schemas.microsoft.com/office/drawing/2014/main" val="2058395924"/>
                    </a:ext>
                  </a:extLst>
                </a:gridCol>
                <a:gridCol w="1170941">
                  <a:extLst>
                    <a:ext uri="{9D8B030D-6E8A-4147-A177-3AD203B41FA5}">
                      <a16:colId xmlns:a16="http://schemas.microsoft.com/office/drawing/2014/main" val="2578777015"/>
                    </a:ext>
                  </a:extLst>
                </a:gridCol>
                <a:gridCol w="1170941">
                  <a:extLst>
                    <a:ext uri="{9D8B030D-6E8A-4147-A177-3AD203B41FA5}">
                      <a16:colId xmlns:a16="http://schemas.microsoft.com/office/drawing/2014/main" val="495568866"/>
                    </a:ext>
                  </a:extLst>
                </a:gridCol>
                <a:gridCol w="1170941">
                  <a:extLst>
                    <a:ext uri="{9D8B030D-6E8A-4147-A177-3AD203B41FA5}">
                      <a16:colId xmlns:a16="http://schemas.microsoft.com/office/drawing/2014/main" val="1037147141"/>
                    </a:ext>
                  </a:extLst>
                </a:gridCol>
                <a:gridCol w="1170941">
                  <a:extLst>
                    <a:ext uri="{9D8B030D-6E8A-4147-A177-3AD203B41FA5}">
                      <a16:colId xmlns:a16="http://schemas.microsoft.com/office/drawing/2014/main" val="976285107"/>
                    </a:ext>
                  </a:extLst>
                </a:gridCol>
                <a:gridCol w="1170941">
                  <a:extLst>
                    <a:ext uri="{9D8B030D-6E8A-4147-A177-3AD203B41FA5}">
                      <a16:colId xmlns:a16="http://schemas.microsoft.com/office/drawing/2014/main" val="1096214810"/>
                    </a:ext>
                  </a:extLst>
                </a:gridCol>
                <a:gridCol w="1170941">
                  <a:extLst>
                    <a:ext uri="{9D8B030D-6E8A-4147-A177-3AD203B41FA5}">
                      <a16:colId xmlns:a16="http://schemas.microsoft.com/office/drawing/2014/main" val="3677243878"/>
                    </a:ext>
                  </a:extLst>
                </a:gridCol>
                <a:gridCol w="1170941">
                  <a:extLst>
                    <a:ext uri="{9D8B030D-6E8A-4147-A177-3AD203B41FA5}">
                      <a16:colId xmlns:a16="http://schemas.microsoft.com/office/drawing/2014/main" val="2246112531"/>
                    </a:ext>
                  </a:extLst>
                </a:gridCol>
              </a:tblGrid>
              <a:tr h="367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Value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3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4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5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7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8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9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38919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Label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Always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Nearly always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Sometimes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Seldom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Never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Don’t know</a:t>
                      </a:r>
                    </a:p>
                    <a:p>
                      <a:pPr algn="ctr" latinLnBrk="1"/>
                      <a:r>
                        <a:rPr lang="en-US" altLang="ko-KR" sz="1400" dirty="0" smtClean="0"/>
                        <a:t>/Not Sure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Never drive or ride in a car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Refused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26433527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1260144" y="2874843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err="1" smtClean="0"/>
              <a:t>기초통계량</a:t>
            </a:r>
            <a:endParaRPr lang="en-US" altLang="ko-KR" dirty="0" smtClean="0"/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9299065"/>
              </p:ext>
            </p:extLst>
          </p:nvPr>
        </p:nvGraphicFramePr>
        <p:xfrm>
          <a:off x="1260144" y="3339919"/>
          <a:ext cx="9744744" cy="293116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218093">
                  <a:extLst>
                    <a:ext uri="{9D8B030D-6E8A-4147-A177-3AD203B41FA5}">
                      <a16:colId xmlns:a16="http://schemas.microsoft.com/office/drawing/2014/main" val="2880931764"/>
                    </a:ext>
                  </a:extLst>
                </a:gridCol>
                <a:gridCol w="406031">
                  <a:extLst>
                    <a:ext uri="{9D8B030D-6E8A-4147-A177-3AD203B41FA5}">
                      <a16:colId xmlns:a16="http://schemas.microsoft.com/office/drawing/2014/main" val="4163166991"/>
                    </a:ext>
                  </a:extLst>
                </a:gridCol>
                <a:gridCol w="812062">
                  <a:extLst>
                    <a:ext uri="{9D8B030D-6E8A-4147-A177-3AD203B41FA5}">
                      <a16:colId xmlns:a16="http://schemas.microsoft.com/office/drawing/2014/main" val="3494760735"/>
                    </a:ext>
                  </a:extLst>
                </a:gridCol>
                <a:gridCol w="812062">
                  <a:extLst>
                    <a:ext uri="{9D8B030D-6E8A-4147-A177-3AD203B41FA5}">
                      <a16:colId xmlns:a16="http://schemas.microsoft.com/office/drawing/2014/main" val="1002045752"/>
                    </a:ext>
                  </a:extLst>
                </a:gridCol>
                <a:gridCol w="406031">
                  <a:extLst>
                    <a:ext uri="{9D8B030D-6E8A-4147-A177-3AD203B41FA5}">
                      <a16:colId xmlns:a16="http://schemas.microsoft.com/office/drawing/2014/main" val="1903230797"/>
                    </a:ext>
                  </a:extLst>
                </a:gridCol>
                <a:gridCol w="1218093">
                  <a:extLst>
                    <a:ext uri="{9D8B030D-6E8A-4147-A177-3AD203B41FA5}">
                      <a16:colId xmlns:a16="http://schemas.microsoft.com/office/drawing/2014/main" val="143625785"/>
                    </a:ext>
                  </a:extLst>
                </a:gridCol>
                <a:gridCol w="1218093">
                  <a:extLst>
                    <a:ext uri="{9D8B030D-6E8A-4147-A177-3AD203B41FA5}">
                      <a16:colId xmlns:a16="http://schemas.microsoft.com/office/drawing/2014/main" val="2433270721"/>
                    </a:ext>
                  </a:extLst>
                </a:gridCol>
                <a:gridCol w="406031">
                  <a:extLst>
                    <a:ext uri="{9D8B030D-6E8A-4147-A177-3AD203B41FA5}">
                      <a16:colId xmlns:a16="http://schemas.microsoft.com/office/drawing/2014/main" val="824843391"/>
                    </a:ext>
                  </a:extLst>
                </a:gridCol>
                <a:gridCol w="812062">
                  <a:extLst>
                    <a:ext uri="{9D8B030D-6E8A-4147-A177-3AD203B41FA5}">
                      <a16:colId xmlns:a16="http://schemas.microsoft.com/office/drawing/2014/main" val="1247976441"/>
                    </a:ext>
                  </a:extLst>
                </a:gridCol>
                <a:gridCol w="812062">
                  <a:extLst>
                    <a:ext uri="{9D8B030D-6E8A-4147-A177-3AD203B41FA5}">
                      <a16:colId xmlns:a16="http://schemas.microsoft.com/office/drawing/2014/main" val="1988531605"/>
                    </a:ext>
                  </a:extLst>
                </a:gridCol>
                <a:gridCol w="406031">
                  <a:extLst>
                    <a:ext uri="{9D8B030D-6E8A-4147-A177-3AD203B41FA5}">
                      <a16:colId xmlns:a16="http://schemas.microsoft.com/office/drawing/2014/main" val="678891939"/>
                    </a:ext>
                  </a:extLst>
                </a:gridCol>
                <a:gridCol w="1218093">
                  <a:extLst>
                    <a:ext uri="{9D8B030D-6E8A-4147-A177-3AD203B41FA5}">
                      <a16:colId xmlns:a16="http://schemas.microsoft.com/office/drawing/2014/main" val="3007561321"/>
                    </a:ext>
                  </a:extLst>
                </a:gridCol>
              </a:tblGrid>
              <a:tr h="370840">
                <a:tc gridSpan="12"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 smtClean="0"/>
                        <a:t>데이터 타입</a:t>
                      </a:r>
                      <a:endParaRPr lang="ko-KR" altLang="en-US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8515528"/>
                  </a:ext>
                </a:extLst>
              </a:tr>
              <a:tr h="182880">
                <a:tc gridSpan="6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Numeric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범주형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7827425"/>
                  </a:ext>
                </a:extLst>
              </a:tr>
              <a:tr h="303953">
                <a:tc gridSpan="12"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 smtClean="0"/>
                        <a:t>데이터 빈도</a:t>
                      </a:r>
                      <a:endParaRPr lang="ko-KR" altLang="en-US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6070083"/>
                  </a:ext>
                </a:extLst>
              </a:tr>
              <a:tr h="2112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3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4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5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7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8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9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0452217"/>
                  </a:ext>
                </a:extLst>
              </a:tr>
              <a:tr h="2112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ffectLst/>
                        </a:rPr>
                        <a:t>2150775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ffectLst/>
                        </a:rPr>
                        <a:t>200326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ffectLst/>
                        </a:rPr>
                        <a:t>74856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ffectLst/>
                        </a:rPr>
                        <a:t>30316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ffectLst/>
                        </a:rPr>
                        <a:t>40804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ffectLst/>
                        </a:rPr>
                        <a:t>1400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ffectLst/>
                        </a:rPr>
                        <a:t>5087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ffectLst/>
                        </a:rPr>
                        <a:t>10067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7313099"/>
                  </a:ext>
                </a:extLst>
              </a:tr>
              <a:tr h="182880">
                <a:tc gridSpan="1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="0" dirty="0" smtClean="0"/>
                        <a:t>데이터 빈도</a:t>
                      </a: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2466051"/>
                  </a:ext>
                </a:extLst>
              </a:tr>
              <a:tr h="18288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Min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1st Qu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Median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Mean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3rd Qu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Max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9775344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ffectLst/>
                        </a:rPr>
                        <a:t>1.00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ffectLst/>
                        </a:rPr>
                        <a:t>1.00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ffectLst/>
                        </a:rPr>
                        <a:t>1.00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ffectLst/>
                        </a:rPr>
                        <a:t>1.29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ffectLst/>
                        </a:rPr>
                        <a:t>1.00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ffectLst/>
                        </a:rPr>
                        <a:t>9.00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7134258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518159" y="218692"/>
            <a:ext cx="5477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3. </a:t>
            </a:r>
            <a:r>
              <a:rPr lang="ko-KR" altLang="en-US" b="1" dirty="0" smtClean="0"/>
              <a:t>탐색적 데이터 분석 </a:t>
            </a:r>
            <a:r>
              <a:rPr lang="en-US" altLang="ko-KR" b="1" dirty="0" smtClean="0"/>
              <a:t>- </a:t>
            </a:r>
            <a:r>
              <a:rPr lang="ko-KR" altLang="en-US" b="1" dirty="0" smtClean="0"/>
              <a:t>설명변수</a:t>
            </a:r>
            <a:endParaRPr lang="en-US" altLang="ko-KR" b="1" dirty="0" smtClean="0"/>
          </a:p>
        </p:txBody>
      </p:sp>
    </p:spTree>
    <p:extLst>
      <p:ext uri="{BB962C8B-B14F-4D97-AF65-F5344CB8AC3E}">
        <p14:creationId xmlns:p14="http://schemas.microsoft.com/office/powerpoint/2010/main" val="297017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18159" y="683768"/>
            <a:ext cx="10908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SEATBELT</a:t>
            </a:r>
            <a:r>
              <a:rPr lang="en-US" altLang="ko-KR" dirty="0" smtClean="0"/>
              <a:t>(</a:t>
            </a:r>
            <a:r>
              <a:rPr lang="ko-KR" altLang="en-US" dirty="0" smtClean="0"/>
              <a:t>운전시 안전벨트 착용 여부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/>
          </p:nvPr>
        </p:nvGraphicFramePr>
        <p:xfrm>
          <a:off x="518157" y="1186884"/>
          <a:ext cx="10454651" cy="10991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7123">
                  <a:extLst>
                    <a:ext uri="{9D8B030D-6E8A-4147-A177-3AD203B41FA5}">
                      <a16:colId xmlns:a16="http://schemas.microsoft.com/office/drawing/2014/main" val="1863749097"/>
                    </a:ext>
                  </a:extLst>
                </a:gridCol>
                <a:gridCol w="1170941">
                  <a:extLst>
                    <a:ext uri="{9D8B030D-6E8A-4147-A177-3AD203B41FA5}">
                      <a16:colId xmlns:a16="http://schemas.microsoft.com/office/drawing/2014/main" val="2058395924"/>
                    </a:ext>
                  </a:extLst>
                </a:gridCol>
                <a:gridCol w="1170941">
                  <a:extLst>
                    <a:ext uri="{9D8B030D-6E8A-4147-A177-3AD203B41FA5}">
                      <a16:colId xmlns:a16="http://schemas.microsoft.com/office/drawing/2014/main" val="2578777015"/>
                    </a:ext>
                  </a:extLst>
                </a:gridCol>
                <a:gridCol w="1170941">
                  <a:extLst>
                    <a:ext uri="{9D8B030D-6E8A-4147-A177-3AD203B41FA5}">
                      <a16:colId xmlns:a16="http://schemas.microsoft.com/office/drawing/2014/main" val="495568866"/>
                    </a:ext>
                  </a:extLst>
                </a:gridCol>
                <a:gridCol w="1170941">
                  <a:extLst>
                    <a:ext uri="{9D8B030D-6E8A-4147-A177-3AD203B41FA5}">
                      <a16:colId xmlns:a16="http://schemas.microsoft.com/office/drawing/2014/main" val="1037147141"/>
                    </a:ext>
                  </a:extLst>
                </a:gridCol>
                <a:gridCol w="1170941">
                  <a:extLst>
                    <a:ext uri="{9D8B030D-6E8A-4147-A177-3AD203B41FA5}">
                      <a16:colId xmlns:a16="http://schemas.microsoft.com/office/drawing/2014/main" val="976285107"/>
                    </a:ext>
                  </a:extLst>
                </a:gridCol>
                <a:gridCol w="1170941">
                  <a:extLst>
                    <a:ext uri="{9D8B030D-6E8A-4147-A177-3AD203B41FA5}">
                      <a16:colId xmlns:a16="http://schemas.microsoft.com/office/drawing/2014/main" val="1096214810"/>
                    </a:ext>
                  </a:extLst>
                </a:gridCol>
                <a:gridCol w="1170941">
                  <a:extLst>
                    <a:ext uri="{9D8B030D-6E8A-4147-A177-3AD203B41FA5}">
                      <a16:colId xmlns:a16="http://schemas.microsoft.com/office/drawing/2014/main" val="3677243878"/>
                    </a:ext>
                  </a:extLst>
                </a:gridCol>
                <a:gridCol w="1170941">
                  <a:extLst>
                    <a:ext uri="{9D8B030D-6E8A-4147-A177-3AD203B41FA5}">
                      <a16:colId xmlns:a16="http://schemas.microsoft.com/office/drawing/2014/main" val="2246112531"/>
                    </a:ext>
                  </a:extLst>
                </a:gridCol>
              </a:tblGrid>
              <a:tr h="367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Value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3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4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5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7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8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9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38919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Label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Always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Nearly always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Sometimes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Seldom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Never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Don’t know</a:t>
                      </a:r>
                    </a:p>
                    <a:p>
                      <a:pPr algn="ctr" latinLnBrk="1"/>
                      <a:r>
                        <a:rPr lang="en-US" altLang="ko-KR" sz="1400" dirty="0" smtClean="0"/>
                        <a:t>/Not Sure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Never drive or ride in a car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Refused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26433527"/>
                  </a:ext>
                </a:extLst>
              </a:tr>
            </a:tbl>
          </a:graphicData>
        </a:graphic>
      </p:graphicFrame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8957" y="2983280"/>
            <a:ext cx="3911842" cy="341640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8501310" y="6311846"/>
            <a:ext cx="12153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Bar graph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1260144" y="2874843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/>
              <a:t>시각화</a:t>
            </a:r>
            <a:endParaRPr lang="en-US" altLang="ko-KR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518159" y="218692"/>
            <a:ext cx="5477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3. </a:t>
            </a:r>
            <a:r>
              <a:rPr lang="ko-KR" altLang="en-US" b="1" dirty="0" smtClean="0"/>
              <a:t>탐색적 데이터 분석 </a:t>
            </a:r>
            <a:r>
              <a:rPr lang="en-US" altLang="ko-KR" b="1" dirty="0" smtClean="0"/>
              <a:t>- </a:t>
            </a:r>
            <a:r>
              <a:rPr lang="ko-KR" altLang="en-US" b="1" dirty="0" smtClean="0"/>
              <a:t>설명변수</a:t>
            </a:r>
            <a:endParaRPr lang="en-US" altLang="ko-KR" b="1" dirty="0" smtClean="0"/>
          </a:p>
        </p:txBody>
      </p:sp>
    </p:spTree>
    <p:extLst>
      <p:ext uri="{BB962C8B-B14F-4D97-AF65-F5344CB8AC3E}">
        <p14:creationId xmlns:p14="http://schemas.microsoft.com/office/powerpoint/2010/main" val="3177656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18159" y="683768"/>
            <a:ext cx="10908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PNEUVAC3</a:t>
            </a:r>
            <a:r>
              <a:rPr lang="en-US" altLang="ko-KR" dirty="0" smtClean="0"/>
              <a:t>(</a:t>
            </a:r>
            <a:r>
              <a:rPr lang="ko-KR" altLang="en-US" dirty="0" smtClean="0"/>
              <a:t>폐렴을 앓은 경험 여부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1355846"/>
              </p:ext>
            </p:extLst>
          </p:nvPr>
        </p:nvGraphicFramePr>
        <p:xfrm>
          <a:off x="518157" y="1186884"/>
          <a:ext cx="10454647" cy="10076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7123">
                  <a:extLst>
                    <a:ext uri="{9D8B030D-6E8A-4147-A177-3AD203B41FA5}">
                      <a16:colId xmlns:a16="http://schemas.microsoft.com/office/drawing/2014/main" val="1863749097"/>
                    </a:ext>
                  </a:extLst>
                </a:gridCol>
                <a:gridCol w="2341881">
                  <a:extLst>
                    <a:ext uri="{9D8B030D-6E8A-4147-A177-3AD203B41FA5}">
                      <a16:colId xmlns:a16="http://schemas.microsoft.com/office/drawing/2014/main" val="2058395924"/>
                    </a:ext>
                  </a:extLst>
                </a:gridCol>
                <a:gridCol w="2341881">
                  <a:extLst>
                    <a:ext uri="{9D8B030D-6E8A-4147-A177-3AD203B41FA5}">
                      <a16:colId xmlns:a16="http://schemas.microsoft.com/office/drawing/2014/main" val="2578777015"/>
                    </a:ext>
                  </a:extLst>
                </a:gridCol>
                <a:gridCol w="2341881">
                  <a:extLst>
                    <a:ext uri="{9D8B030D-6E8A-4147-A177-3AD203B41FA5}">
                      <a16:colId xmlns:a16="http://schemas.microsoft.com/office/drawing/2014/main" val="1096214810"/>
                    </a:ext>
                  </a:extLst>
                </a:gridCol>
                <a:gridCol w="2341881">
                  <a:extLst>
                    <a:ext uri="{9D8B030D-6E8A-4147-A177-3AD203B41FA5}">
                      <a16:colId xmlns:a16="http://schemas.microsoft.com/office/drawing/2014/main" val="2246112531"/>
                    </a:ext>
                  </a:extLst>
                </a:gridCol>
              </a:tblGrid>
              <a:tr h="367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Value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7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9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38919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Label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Yes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Don’t know</a:t>
                      </a:r>
                    </a:p>
                    <a:p>
                      <a:pPr algn="ctr" latinLnBrk="1"/>
                      <a:r>
                        <a:rPr lang="en-US" altLang="ko-KR" dirty="0" smtClean="0"/>
                        <a:t>/Not Sure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Refused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26433527"/>
                  </a:ext>
                </a:extLst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1260144" y="2874843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err="1" smtClean="0"/>
              <a:t>기초통계량</a:t>
            </a:r>
            <a:endParaRPr lang="en-US" altLang="ko-KR" dirty="0" smtClean="0"/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8263650"/>
              </p:ext>
            </p:extLst>
          </p:nvPr>
        </p:nvGraphicFramePr>
        <p:xfrm>
          <a:off x="1260144" y="3339919"/>
          <a:ext cx="9744740" cy="293116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624123">
                  <a:extLst>
                    <a:ext uri="{9D8B030D-6E8A-4147-A177-3AD203B41FA5}">
                      <a16:colId xmlns:a16="http://schemas.microsoft.com/office/drawing/2014/main" val="2880931764"/>
                    </a:ext>
                  </a:extLst>
                </a:gridCol>
                <a:gridCol w="812062">
                  <a:extLst>
                    <a:ext uri="{9D8B030D-6E8A-4147-A177-3AD203B41FA5}">
                      <a16:colId xmlns:a16="http://schemas.microsoft.com/office/drawing/2014/main" val="3494760735"/>
                    </a:ext>
                  </a:extLst>
                </a:gridCol>
                <a:gridCol w="812062">
                  <a:extLst>
                    <a:ext uri="{9D8B030D-6E8A-4147-A177-3AD203B41FA5}">
                      <a16:colId xmlns:a16="http://schemas.microsoft.com/office/drawing/2014/main" val="2448000916"/>
                    </a:ext>
                  </a:extLst>
                </a:gridCol>
                <a:gridCol w="1624123">
                  <a:extLst>
                    <a:ext uri="{9D8B030D-6E8A-4147-A177-3AD203B41FA5}">
                      <a16:colId xmlns:a16="http://schemas.microsoft.com/office/drawing/2014/main" val="1903230797"/>
                    </a:ext>
                  </a:extLst>
                </a:gridCol>
                <a:gridCol w="1624123">
                  <a:extLst>
                    <a:ext uri="{9D8B030D-6E8A-4147-A177-3AD203B41FA5}">
                      <a16:colId xmlns:a16="http://schemas.microsoft.com/office/drawing/2014/main" val="2433270721"/>
                    </a:ext>
                  </a:extLst>
                </a:gridCol>
                <a:gridCol w="812062">
                  <a:extLst>
                    <a:ext uri="{9D8B030D-6E8A-4147-A177-3AD203B41FA5}">
                      <a16:colId xmlns:a16="http://schemas.microsoft.com/office/drawing/2014/main" val="1247976441"/>
                    </a:ext>
                  </a:extLst>
                </a:gridCol>
                <a:gridCol w="812062">
                  <a:extLst>
                    <a:ext uri="{9D8B030D-6E8A-4147-A177-3AD203B41FA5}">
                      <a16:colId xmlns:a16="http://schemas.microsoft.com/office/drawing/2014/main" val="4254128222"/>
                    </a:ext>
                  </a:extLst>
                </a:gridCol>
                <a:gridCol w="1624123">
                  <a:extLst>
                    <a:ext uri="{9D8B030D-6E8A-4147-A177-3AD203B41FA5}">
                      <a16:colId xmlns:a16="http://schemas.microsoft.com/office/drawing/2014/main" val="678891939"/>
                    </a:ext>
                  </a:extLst>
                </a:gridCol>
              </a:tblGrid>
              <a:tr h="370840">
                <a:tc gridSpan="8"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 smtClean="0"/>
                        <a:t>데이터 타입</a:t>
                      </a:r>
                      <a:endParaRPr lang="ko-KR" altLang="en-US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8515528"/>
                  </a:ext>
                </a:extLst>
              </a:tr>
              <a:tr h="182880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Numeric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범주형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7827425"/>
                  </a:ext>
                </a:extLst>
              </a:tr>
              <a:tr h="303953">
                <a:tc gridSpan="8"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 smtClean="0"/>
                        <a:t>데이터 빈도</a:t>
                      </a:r>
                      <a:endParaRPr lang="ko-KR" altLang="en-US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6070083"/>
                  </a:ext>
                </a:extLst>
              </a:tr>
              <a:tr h="24214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7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9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0452217"/>
                  </a:ext>
                </a:extLst>
              </a:tr>
              <a:tr h="1803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ffectLst/>
                        </a:rPr>
                        <a:t>932,745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ffectLst/>
                        </a:rPr>
                        <a:t>1,354,996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ffectLst/>
                        </a:rPr>
                        <a:t>216,327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ffectLst/>
                        </a:rPr>
                        <a:t>9,563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4804055"/>
                  </a:ext>
                </a:extLst>
              </a:tr>
              <a:tr h="182880">
                <a:tc gridSpan="8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="0" dirty="0" smtClean="0"/>
                        <a:t>데이터 빈도</a:t>
                      </a: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246605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Min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1st Qu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Median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Mean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3rd Qu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Max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977534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ffectLst/>
                        </a:rPr>
                        <a:t>1.000</a:t>
                      </a:r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ffectLst/>
                        </a:rPr>
                        <a:t>1.000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ffectLst/>
                        </a:rPr>
                        <a:t>2.000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ffectLst/>
                        </a:rPr>
                        <a:t>2.086</a:t>
                      </a:r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ffectLst/>
                        </a:rPr>
                        <a:t>2.000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ffectLst/>
                        </a:rPr>
                        <a:t>9.000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7134258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518159" y="218692"/>
            <a:ext cx="5477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3. </a:t>
            </a:r>
            <a:r>
              <a:rPr lang="ko-KR" altLang="en-US" b="1" dirty="0" smtClean="0"/>
              <a:t>탐색적 데이터 분석 </a:t>
            </a:r>
            <a:r>
              <a:rPr lang="en-US" altLang="ko-KR" b="1" dirty="0" smtClean="0"/>
              <a:t>- </a:t>
            </a:r>
            <a:r>
              <a:rPr lang="ko-KR" altLang="en-US" b="1" dirty="0" smtClean="0"/>
              <a:t>설명변수</a:t>
            </a:r>
            <a:endParaRPr lang="en-US" altLang="ko-KR" b="1" dirty="0" smtClean="0"/>
          </a:p>
        </p:txBody>
      </p:sp>
    </p:spTree>
    <p:extLst>
      <p:ext uri="{BB962C8B-B14F-4D97-AF65-F5344CB8AC3E}">
        <p14:creationId xmlns:p14="http://schemas.microsoft.com/office/powerpoint/2010/main" val="236871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18159" y="683768"/>
            <a:ext cx="10908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PNEUVAC3</a:t>
            </a:r>
            <a:r>
              <a:rPr lang="en-US" altLang="ko-KR" dirty="0" smtClean="0"/>
              <a:t>(</a:t>
            </a:r>
            <a:r>
              <a:rPr lang="ko-KR" altLang="en-US" dirty="0" smtClean="0"/>
              <a:t>폐렴을 앓은 경험 여부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/>
          </p:nvPr>
        </p:nvGraphicFramePr>
        <p:xfrm>
          <a:off x="518157" y="1186884"/>
          <a:ext cx="10454647" cy="10076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7123">
                  <a:extLst>
                    <a:ext uri="{9D8B030D-6E8A-4147-A177-3AD203B41FA5}">
                      <a16:colId xmlns:a16="http://schemas.microsoft.com/office/drawing/2014/main" val="1863749097"/>
                    </a:ext>
                  </a:extLst>
                </a:gridCol>
                <a:gridCol w="2341881">
                  <a:extLst>
                    <a:ext uri="{9D8B030D-6E8A-4147-A177-3AD203B41FA5}">
                      <a16:colId xmlns:a16="http://schemas.microsoft.com/office/drawing/2014/main" val="2058395924"/>
                    </a:ext>
                  </a:extLst>
                </a:gridCol>
                <a:gridCol w="2341881">
                  <a:extLst>
                    <a:ext uri="{9D8B030D-6E8A-4147-A177-3AD203B41FA5}">
                      <a16:colId xmlns:a16="http://schemas.microsoft.com/office/drawing/2014/main" val="2578777015"/>
                    </a:ext>
                  </a:extLst>
                </a:gridCol>
                <a:gridCol w="2341881">
                  <a:extLst>
                    <a:ext uri="{9D8B030D-6E8A-4147-A177-3AD203B41FA5}">
                      <a16:colId xmlns:a16="http://schemas.microsoft.com/office/drawing/2014/main" val="1096214810"/>
                    </a:ext>
                  </a:extLst>
                </a:gridCol>
                <a:gridCol w="2341881">
                  <a:extLst>
                    <a:ext uri="{9D8B030D-6E8A-4147-A177-3AD203B41FA5}">
                      <a16:colId xmlns:a16="http://schemas.microsoft.com/office/drawing/2014/main" val="2246112531"/>
                    </a:ext>
                  </a:extLst>
                </a:gridCol>
              </a:tblGrid>
              <a:tr h="367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Value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7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9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38919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Label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Yes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Don’t know</a:t>
                      </a:r>
                    </a:p>
                    <a:p>
                      <a:pPr algn="ctr" latinLnBrk="1"/>
                      <a:r>
                        <a:rPr lang="en-US" altLang="ko-KR" dirty="0" smtClean="0"/>
                        <a:t>/Not Sure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Refused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26433527"/>
                  </a:ext>
                </a:extLst>
              </a:tr>
            </a:tbl>
          </a:graphicData>
        </a:graphic>
      </p:graphicFrame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9117" y="2968424"/>
            <a:ext cx="3911842" cy="3416400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8501310" y="6311846"/>
            <a:ext cx="12153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Bar graph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1260144" y="2874843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/>
              <a:t>시각화</a:t>
            </a:r>
            <a:endParaRPr lang="en-US" altLang="ko-KR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518159" y="218692"/>
            <a:ext cx="5477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3. </a:t>
            </a:r>
            <a:r>
              <a:rPr lang="ko-KR" altLang="en-US" b="1" dirty="0" smtClean="0"/>
              <a:t>탐색적 데이터 분석 </a:t>
            </a:r>
            <a:r>
              <a:rPr lang="en-US" altLang="ko-KR" b="1" dirty="0" smtClean="0"/>
              <a:t>- </a:t>
            </a:r>
            <a:r>
              <a:rPr lang="ko-KR" altLang="en-US" b="1" dirty="0" smtClean="0"/>
              <a:t>설명변수</a:t>
            </a:r>
            <a:endParaRPr lang="en-US" altLang="ko-KR" b="1" dirty="0" smtClean="0"/>
          </a:p>
        </p:txBody>
      </p:sp>
    </p:spTree>
    <p:extLst>
      <p:ext uri="{BB962C8B-B14F-4D97-AF65-F5344CB8AC3E}">
        <p14:creationId xmlns:p14="http://schemas.microsoft.com/office/powerpoint/2010/main" val="3627304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18159" y="683768"/>
            <a:ext cx="10908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ALCDAY5</a:t>
            </a:r>
            <a:r>
              <a:rPr lang="en-US" altLang="ko-KR" dirty="0" smtClean="0"/>
              <a:t>(</a:t>
            </a:r>
            <a:r>
              <a:rPr lang="ko-KR" altLang="en-US" dirty="0" smtClean="0"/>
              <a:t>지난 </a:t>
            </a:r>
            <a:r>
              <a:rPr lang="en-US" altLang="ko-KR" dirty="0" smtClean="0"/>
              <a:t>30</a:t>
            </a:r>
            <a:r>
              <a:rPr lang="ko-KR" altLang="en-US" dirty="0" smtClean="0"/>
              <a:t>일 동안의 알코올 섭취 일수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0134352"/>
              </p:ext>
            </p:extLst>
          </p:nvPr>
        </p:nvGraphicFramePr>
        <p:xfrm>
          <a:off x="518157" y="1186884"/>
          <a:ext cx="10454648" cy="10076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7123">
                  <a:extLst>
                    <a:ext uri="{9D8B030D-6E8A-4147-A177-3AD203B41FA5}">
                      <a16:colId xmlns:a16="http://schemas.microsoft.com/office/drawing/2014/main" val="1863749097"/>
                    </a:ext>
                  </a:extLst>
                </a:gridCol>
                <a:gridCol w="1873505">
                  <a:extLst>
                    <a:ext uri="{9D8B030D-6E8A-4147-A177-3AD203B41FA5}">
                      <a16:colId xmlns:a16="http://schemas.microsoft.com/office/drawing/2014/main" val="2058395924"/>
                    </a:ext>
                  </a:extLst>
                </a:gridCol>
                <a:gridCol w="1873505">
                  <a:extLst>
                    <a:ext uri="{9D8B030D-6E8A-4147-A177-3AD203B41FA5}">
                      <a16:colId xmlns:a16="http://schemas.microsoft.com/office/drawing/2014/main" val="2578777015"/>
                    </a:ext>
                  </a:extLst>
                </a:gridCol>
                <a:gridCol w="1873505">
                  <a:extLst>
                    <a:ext uri="{9D8B030D-6E8A-4147-A177-3AD203B41FA5}">
                      <a16:colId xmlns:a16="http://schemas.microsoft.com/office/drawing/2014/main" val="1096214810"/>
                    </a:ext>
                  </a:extLst>
                </a:gridCol>
                <a:gridCol w="1873505">
                  <a:extLst>
                    <a:ext uri="{9D8B030D-6E8A-4147-A177-3AD203B41FA5}">
                      <a16:colId xmlns:a16="http://schemas.microsoft.com/office/drawing/2014/main" val="3681221784"/>
                    </a:ext>
                  </a:extLst>
                </a:gridCol>
                <a:gridCol w="1873505">
                  <a:extLst>
                    <a:ext uri="{9D8B030D-6E8A-4147-A177-3AD203B41FA5}">
                      <a16:colId xmlns:a16="http://schemas.microsoft.com/office/drawing/2014/main" val="2246112531"/>
                    </a:ext>
                  </a:extLst>
                </a:gridCol>
              </a:tblGrid>
              <a:tr h="367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Value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101 - 107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201</a:t>
                      </a:r>
                      <a:r>
                        <a:rPr lang="en-US" altLang="ko-KR" baseline="0" dirty="0" smtClean="0"/>
                        <a:t> - 230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777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888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999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38919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Label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Days per week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Days in past 30 days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Don’t know</a:t>
                      </a:r>
                    </a:p>
                    <a:p>
                      <a:pPr algn="ctr" latinLnBrk="1"/>
                      <a:r>
                        <a:rPr lang="en-US" altLang="ko-KR" dirty="0" smtClean="0"/>
                        <a:t>/Not Sure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No drinks in past 30 days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Refused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26433527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1260144" y="2874843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err="1" smtClean="0"/>
              <a:t>기초통계량</a:t>
            </a:r>
            <a:endParaRPr lang="en-US" altLang="ko-KR" dirty="0" smtClean="0"/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0994905"/>
              </p:ext>
            </p:extLst>
          </p:nvPr>
        </p:nvGraphicFramePr>
        <p:xfrm>
          <a:off x="1260144" y="3339919"/>
          <a:ext cx="9744740" cy="293116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624123">
                  <a:extLst>
                    <a:ext uri="{9D8B030D-6E8A-4147-A177-3AD203B41FA5}">
                      <a16:colId xmlns:a16="http://schemas.microsoft.com/office/drawing/2014/main" val="2880931764"/>
                    </a:ext>
                  </a:extLst>
                </a:gridCol>
                <a:gridCol w="324825">
                  <a:extLst>
                    <a:ext uri="{9D8B030D-6E8A-4147-A177-3AD203B41FA5}">
                      <a16:colId xmlns:a16="http://schemas.microsoft.com/office/drawing/2014/main" val="3494760735"/>
                    </a:ext>
                  </a:extLst>
                </a:gridCol>
                <a:gridCol w="1299299">
                  <a:extLst>
                    <a:ext uri="{9D8B030D-6E8A-4147-A177-3AD203B41FA5}">
                      <a16:colId xmlns:a16="http://schemas.microsoft.com/office/drawing/2014/main" val="2734349124"/>
                    </a:ext>
                  </a:extLst>
                </a:gridCol>
                <a:gridCol w="649649">
                  <a:extLst>
                    <a:ext uri="{9D8B030D-6E8A-4147-A177-3AD203B41FA5}">
                      <a16:colId xmlns:a16="http://schemas.microsoft.com/office/drawing/2014/main" val="1903230797"/>
                    </a:ext>
                  </a:extLst>
                </a:gridCol>
                <a:gridCol w="974474">
                  <a:extLst>
                    <a:ext uri="{9D8B030D-6E8A-4147-A177-3AD203B41FA5}">
                      <a16:colId xmlns:a16="http://schemas.microsoft.com/office/drawing/2014/main" val="925862244"/>
                    </a:ext>
                  </a:extLst>
                </a:gridCol>
                <a:gridCol w="974474">
                  <a:extLst>
                    <a:ext uri="{9D8B030D-6E8A-4147-A177-3AD203B41FA5}">
                      <a16:colId xmlns:a16="http://schemas.microsoft.com/office/drawing/2014/main" val="2433270721"/>
                    </a:ext>
                  </a:extLst>
                </a:gridCol>
                <a:gridCol w="649649">
                  <a:extLst>
                    <a:ext uri="{9D8B030D-6E8A-4147-A177-3AD203B41FA5}">
                      <a16:colId xmlns:a16="http://schemas.microsoft.com/office/drawing/2014/main" val="1682750946"/>
                    </a:ext>
                  </a:extLst>
                </a:gridCol>
                <a:gridCol w="1299299">
                  <a:extLst>
                    <a:ext uri="{9D8B030D-6E8A-4147-A177-3AD203B41FA5}">
                      <a16:colId xmlns:a16="http://schemas.microsoft.com/office/drawing/2014/main" val="1247976441"/>
                    </a:ext>
                  </a:extLst>
                </a:gridCol>
                <a:gridCol w="324825">
                  <a:extLst>
                    <a:ext uri="{9D8B030D-6E8A-4147-A177-3AD203B41FA5}">
                      <a16:colId xmlns:a16="http://schemas.microsoft.com/office/drawing/2014/main" val="1761875945"/>
                    </a:ext>
                  </a:extLst>
                </a:gridCol>
                <a:gridCol w="1624123">
                  <a:extLst>
                    <a:ext uri="{9D8B030D-6E8A-4147-A177-3AD203B41FA5}">
                      <a16:colId xmlns:a16="http://schemas.microsoft.com/office/drawing/2014/main" val="678891939"/>
                    </a:ext>
                  </a:extLst>
                </a:gridCol>
              </a:tblGrid>
              <a:tr h="370840">
                <a:tc gridSpan="10"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 smtClean="0"/>
                        <a:t>데이터 타입</a:t>
                      </a:r>
                      <a:endParaRPr lang="ko-KR" altLang="en-US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8515528"/>
                  </a:ext>
                </a:extLst>
              </a:tr>
              <a:tr h="182880"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Numeric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범주형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7827425"/>
                  </a:ext>
                </a:extLst>
              </a:tr>
              <a:tr h="303953">
                <a:tc gridSpan="10"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 smtClean="0"/>
                        <a:t>데이터 빈도</a:t>
                      </a:r>
                      <a:endParaRPr lang="ko-KR" altLang="en-US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6070083"/>
                  </a:ext>
                </a:extLst>
              </a:tr>
              <a:tr h="21124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101-107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201-230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777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888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999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0452217"/>
                  </a:ext>
                </a:extLst>
              </a:tr>
              <a:tr h="21124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ffectLst/>
                        </a:rPr>
                        <a:t>374,830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ffectLst/>
                        </a:rPr>
                        <a:t>900,069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ffectLst/>
                        </a:rPr>
                        <a:t>15,168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ffectLst/>
                        </a:rPr>
                        <a:t>1,211,491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ffectLst/>
                        </a:rPr>
                        <a:t>12,073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602897"/>
                  </a:ext>
                </a:extLst>
              </a:tr>
              <a:tr h="182880">
                <a:tc gridSpan="10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="0" dirty="0" smtClean="0"/>
                        <a:t>데이터 빈도</a:t>
                      </a: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246605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Min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1st Qu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Median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Mean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3rd Qu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Max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977534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ffectLst/>
                        </a:rPr>
                        <a:t>101.0</a:t>
                      </a:r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ffectLst/>
                        </a:rPr>
                        <a:t>202.0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ffectLst/>
                        </a:rPr>
                        <a:t>230.0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ffectLst/>
                        </a:rPr>
                        <a:t>527.4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ffectLst/>
                        </a:rPr>
                        <a:t>888.0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ffectLst/>
                        </a:rPr>
                        <a:t>999.0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7134258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518159" y="218692"/>
            <a:ext cx="5477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3. </a:t>
            </a:r>
            <a:r>
              <a:rPr lang="ko-KR" altLang="en-US" b="1" dirty="0" smtClean="0"/>
              <a:t>탐색적 데이터 분석 </a:t>
            </a:r>
            <a:r>
              <a:rPr lang="en-US" altLang="ko-KR" b="1" dirty="0" smtClean="0"/>
              <a:t>- </a:t>
            </a:r>
            <a:r>
              <a:rPr lang="ko-KR" altLang="en-US" b="1" dirty="0" smtClean="0"/>
              <a:t>설명변수</a:t>
            </a:r>
            <a:endParaRPr lang="en-US" altLang="ko-KR" b="1" dirty="0" smtClean="0"/>
          </a:p>
        </p:txBody>
      </p:sp>
    </p:spTree>
    <p:extLst>
      <p:ext uri="{BB962C8B-B14F-4D97-AF65-F5344CB8AC3E}">
        <p14:creationId xmlns:p14="http://schemas.microsoft.com/office/powerpoint/2010/main" val="3387722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18159" y="683768"/>
            <a:ext cx="10908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ALCDAY5</a:t>
            </a:r>
            <a:r>
              <a:rPr lang="en-US" altLang="ko-KR" dirty="0" smtClean="0"/>
              <a:t>(</a:t>
            </a:r>
            <a:r>
              <a:rPr lang="ko-KR" altLang="en-US" dirty="0" smtClean="0"/>
              <a:t>지난 </a:t>
            </a:r>
            <a:r>
              <a:rPr lang="en-US" altLang="ko-KR" dirty="0" smtClean="0"/>
              <a:t>30</a:t>
            </a:r>
            <a:r>
              <a:rPr lang="ko-KR" altLang="en-US" dirty="0" smtClean="0"/>
              <a:t>일 동안의 알코올 섭취 일수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/>
          </p:nvPr>
        </p:nvGraphicFramePr>
        <p:xfrm>
          <a:off x="518157" y="1186884"/>
          <a:ext cx="10454648" cy="10076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7123">
                  <a:extLst>
                    <a:ext uri="{9D8B030D-6E8A-4147-A177-3AD203B41FA5}">
                      <a16:colId xmlns:a16="http://schemas.microsoft.com/office/drawing/2014/main" val="1863749097"/>
                    </a:ext>
                  </a:extLst>
                </a:gridCol>
                <a:gridCol w="1873505">
                  <a:extLst>
                    <a:ext uri="{9D8B030D-6E8A-4147-A177-3AD203B41FA5}">
                      <a16:colId xmlns:a16="http://schemas.microsoft.com/office/drawing/2014/main" val="2058395924"/>
                    </a:ext>
                  </a:extLst>
                </a:gridCol>
                <a:gridCol w="1873505">
                  <a:extLst>
                    <a:ext uri="{9D8B030D-6E8A-4147-A177-3AD203B41FA5}">
                      <a16:colId xmlns:a16="http://schemas.microsoft.com/office/drawing/2014/main" val="2578777015"/>
                    </a:ext>
                  </a:extLst>
                </a:gridCol>
                <a:gridCol w="1873505">
                  <a:extLst>
                    <a:ext uri="{9D8B030D-6E8A-4147-A177-3AD203B41FA5}">
                      <a16:colId xmlns:a16="http://schemas.microsoft.com/office/drawing/2014/main" val="1096214810"/>
                    </a:ext>
                  </a:extLst>
                </a:gridCol>
                <a:gridCol w="1873505">
                  <a:extLst>
                    <a:ext uri="{9D8B030D-6E8A-4147-A177-3AD203B41FA5}">
                      <a16:colId xmlns:a16="http://schemas.microsoft.com/office/drawing/2014/main" val="3681221784"/>
                    </a:ext>
                  </a:extLst>
                </a:gridCol>
                <a:gridCol w="1873505">
                  <a:extLst>
                    <a:ext uri="{9D8B030D-6E8A-4147-A177-3AD203B41FA5}">
                      <a16:colId xmlns:a16="http://schemas.microsoft.com/office/drawing/2014/main" val="2246112531"/>
                    </a:ext>
                  </a:extLst>
                </a:gridCol>
              </a:tblGrid>
              <a:tr h="367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Value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101 - 107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201</a:t>
                      </a:r>
                      <a:r>
                        <a:rPr lang="en-US" altLang="ko-KR" baseline="0" dirty="0" smtClean="0"/>
                        <a:t> - 230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777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888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999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38919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Label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Days per week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Days in past 30 days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Don’t know</a:t>
                      </a:r>
                    </a:p>
                    <a:p>
                      <a:pPr algn="ctr" latinLnBrk="1"/>
                      <a:r>
                        <a:rPr lang="en-US" altLang="ko-KR" dirty="0" smtClean="0"/>
                        <a:t>/Not Sure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No drinks in past 30 days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Refused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26433527"/>
                  </a:ext>
                </a:extLst>
              </a:tr>
            </a:tbl>
          </a:graphicData>
        </a:graphic>
      </p:graphicFrame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7837" y="2968424"/>
            <a:ext cx="3911842" cy="341640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8501310" y="6311846"/>
            <a:ext cx="12153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Bar graph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1260144" y="2874843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/>
              <a:t>시각화</a:t>
            </a:r>
            <a:endParaRPr lang="en-US" altLang="ko-KR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518159" y="218692"/>
            <a:ext cx="5477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3. </a:t>
            </a:r>
            <a:r>
              <a:rPr lang="ko-KR" altLang="en-US" b="1" dirty="0" smtClean="0"/>
              <a:t>탐색적 데이터 분석 </a:t>
            </a:r>
            <a:r>
              <a:rPr lang="en-US" altLang="ko-KR" b="1" dirty="0" smtClean="0"/>
              <a:t>- </a:t>
            </a:r>
            <a:r>
              <a:rPr lang="ko-KR" altLang="en-US" b="1" dirty="0" smtClean="0"/>
              <a:t>설명변수</a:t>
            </a:r>
            <a:endParaRPr lang="en-US" altLang="ko-KR" b="1" dirty="0" smtClean="0"/>
          </a:p>
        </p:txBody>
      </p:sp>
    </p:spTree>
    <p:extLst>
      <p:ext uri="{BB962C8B-B14F-4D97-AF65-F5344CB8AC3E}">
        <p14:creationId xmlns:p14="http://schemas.microsoft.com/office/powerpoint/2010/main" val="45231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18159" y="683768"/>
            <a:ext cx="10908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HIVTST6(HIV </a:t>
            </a:r>
            <a:r>
              <a:rPr lang="ko-KR" altLang="en-US" dirty="0" smtClean="0"/>
              <a:t>검사 여부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4675446"/>
              </p:ext>
            </p:extLst>
          </p:nvPr>
        </p:nvGraphicFramePr>
        <p:xfrm>
          <a:off x="518157" y="1186884"/>
          <a:ext cx="10454647" cy="10076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7123">
                  <a:extLst>
                    <a:ext uri="{9D8B030D-6E8A-4147-A177-3AD203B41FA5}">
                      <a16:colId xmlns:a16="http://schemas.microsoft.com/office/drawing/2014/main" val="1863749097"/>
                    </a:ext>
                  </a:extLst>
                </a:gridCol>
                <a:gridCol w="2341881">
                  <a:extLst>
                    <a:ext uri="{9D8B030D-6E8A-4147-A177-3AD203B41FA5}">
                      <a16:colId xmlns:a16="http://schemas.microsoft.com/office/drawing/2014/main" val="2058395924"/>
                    </a:ext>
                  </a:extLst>
                </a:gridCol>
                <a:gridCol w="2341881">
                  <a:extLst>
                    <a:ext uri="{9D8B030D-6E8A-4147-A177-3AD203B41FA5}">
                      <a16:colId xmlns:a16="http://schemas.microsoft.com/office/drawing/2014/main" val="2578777015"/>
                    </a:ext>
                  </a:extLst>
                </a:gridCol>
                <a:gridCol w="2341881">
                  <a:extLst>
                    <a:ext uri="{9D8B030D-6E8A-4147-A177-3AD203B41FA5}">
                      <a16:colId xmlns:a16="http://schemas.microsoft.com/office/drawing/2014/main" val="1096214810"/>
                    </a:ext>
                  </a:extLst>
                </a:gridCol>
                <a:gridCol w="2341881">
                  <a:extLst>
                    <a:ext uri="{9D8B030D-6E8A-4147-A177-3AD203B41FA5}">
                      <a16:colId xmlns:a16="http://schemas.microsoft.com/office/drawing/2014/main" val="2246112531"/>
                    </a:ext>
                  </a:extLst>
                </a:gridCol>
              </a:tblGrid>
              <a:tr h="367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Value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7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9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38919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Label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Yes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Don’t know</a:t>
                      </a:r>
                    </a:p>
                    <a:p>
                      <a:pPr algn="ctr" latinLnBrk="1"/>
                      <a:r>
                        <a:rPr lang="en-US" altLang="ko-KR" dirty="0" smtClean="0"/>
                        <a:t>/Not Sure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Refused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26433527"/>
                  </a:ext>
                </a:extLst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1260144" y="2874843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err="1" smtClean="0"/>
              <a:t>기초통계량</a:t>
            </a:r>
            <a:endParaRPr lang="en-US" altLang="ko-KR" dirty="0" smtClean="0"/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9149106"/>
              </p:ext>
            </p:extLst>
          </p:nvPr>
        </p:nvGraphicFramePr>
        <p:xfrm>
          <a:off x="1260144" y="3339919"/>
          <a:ext cx="9744740" cy="293116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624123">
                  <a:extLst>
                    <a:ext uri="{9D8B030D-6E8A-4147-A177-3AD203B41FA5}">
                      <a16:colId xmlns:a16="http://schemas.microsoft.com/office/drawing/2014/main" val="2880931764"/>
                    </a:ext>
                  </a:extLst>
                </a:gridCol>
                <a:gridCol w="812062">
                  <a:extLst>
                    <a:ext uri="{9D8B030D-6E8A-4147-A177-3AD203B41FA5}">
                      <a16:colId xmlns:a16="http://schemas.microsoft.com/office/drawing/2014/main" val="3494760735"/>
                    </a:ext>
                  </a:extLst>
                </a:gridCol>
                <a:gridCol w="812062">
                  <a:extLst>
                    <a:ext uri="{9D8B030D-6E8A-4147-A177-3AD203B41FA5}">
                      <a16:colId xmlns:a16="http://schemas.microsoft.com/office/drawing/2014/main" val="2448000916"/>
                    </a:ext>
                  </a:extLst>
                </a:gridCol>
                <a:gridCol w="1624123">
                  <a:extLst>
                    <a:ext uri="{9D8B030D-6E8A-4147-A177-3AD203B41FA5}">
                      <a16:colId xmlns:a16="http://schemas.microsoft.com/office/drawing/2014/main" val="1903230797"/>
                    </a:ext>
                  </a:extLst>
                </a:gridCol>
                <a:gridCol w="1624123">
                  <a:extLst>
                    <a:ext uri="{9D8B030D-6E8A-4147-A177-3AD203B41FA5}">
                      <a16:colId xmlns:a16="http://schemas.microsoft.com/office/drawing/2014/main" val="2433270721"/>
                    </a:ext>
                  </a:extLst>
                </a:gridCol>
                <a:gridCol w="812062">
                  <a:extLst>
                    <a:ext uri="{9D8B030D-6E8A-4147-A177-3AD203B41FA5}">
                      <a16:colId xmlns:a16="http://schemas.microsoft.com/office/drawing/2014/main" val="1247976441"/>
                    </a:ext>
                  </a:extLst>
                </a:gridCol>
                <a:gridCol w="812062">
                  <a:extLst>
                    <a:ext uri="{9D8B030D-6E8A-4147-A177-3AD203B41FA5}">
                      <a16:colId xmlns:a16="http://schemas.microsoft.com/office/drawing/2014/main" val="4254128222"/>
                    </a:ext>
                  </a:extLst>
                </a:gridCol>
                <a:gridCol w="1624123">
                  <a:extLst>
                    <a:ext uri="{9D8B030D-6E8A-4147-A177-3AD203B41FA5}">
                      <a16:colId xmlns:a16="http://schemas.microsoft.com/office/drawing/2014/main" val="678891939"/>
                    </a:ext>
                  </a:extLst>
                </a:gridCol>
              </a:tblGrid>
              <a:tr h="370840">
                <a:tc gridSpan="8"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 smtClean="0"/>
                        <a:t>데이터 타입</a:t>
                      </a:r>
                      <a:endParaRPr lang="ko-KR" altLang="en-US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8515528"/>
                  </a:ext>
                </a:extLst>
              </a:tr>
              <a:tr h="182880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Numeric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범주형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7827425"/>
                  </a:ext>
                </a:extLst>
              </a:tr>
              <a:tr h="303953">
                <a:tc gridSpan="8"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 smtClean="0"/>
                        <a:t>데이터 빈도</a:t>
                      </a:r>
                      <a:endParaRPr lang="ko-KR" altLang="en-US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6070083"/>
                  </a:ext>
                </a:extLst>
              </a:tr>
              <a:tr h="24214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7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9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0452217"/>
                  </a:ext>
                </a:extLst>
              </a:tr>
              <a:tr h="1803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ffectLst/>
                        </a:rPr>
                        <a:t>723,529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ffectLst/>
                        </a:rPr>
                        <a:t>1,702,743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ffectLst/>
                        </a:rPr>
                        <a:t>72,221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ffectLst/>
                        </a:rPr>
                        <a:t>15,138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4804055"/>
                  </a:ext>
                </a:extLst>
              </a:tr>
              <a:tr h="182880">
                <a:tc gridSpan="8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="0" dirty="0" smtClean="0"/>
                        <a:t>데이터 빈도</a:t>
                      </a: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246605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Min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1st Qu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Median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Mean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3rd Qu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Max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977534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ffectLst/>
                        </a:rPr>
                        <a:t>1.000</a:t>
                      </a:r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ffectLst/>
                        </a:rPr>
                        <a:t>1.000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ffectLst/>
                        </a:rPr>
                        <a:t>2.000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ffectLst/>
                        </a:rPr>
                        <a:t>1.898</a:t>
                      </a:r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ffectLst/>
                        </a:rPr>
                        <a:t>2.000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ffectLst/>
                        </a:rPr>
                        <a:t>9.000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7134258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518159" y="218692"/>
            <a:ext cx="5477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3. </a:t>
            </a:r>
            <a:r>
              <a:rPr lang="ko-KR" altLang="en-US" b="1" dirty="0" smtClean="0"/>
              <a:t>탐색적 데이터 분석 </a:t>
            </a:r>
            <a:r>
              <a:rPr lang="en-US" altLang="ko-KR" b="1" dirty="0" smtClean="0"/>
              <a:t>- </a:t>
            </a:r>
            <a:r>
              <a:rPr lang="ko-KR" altLang="en-US" b="1" dirty="0" smtClean="0"/>
              <a:t>설명변수</a:t>
            </a:r>
            <a:endParaRPr lang="en-US" altLang="ko-KR" b="1" dirty="0" smtClean="0"/>
          </a:p>
        </p:txBody>
      </p:sp>
    </p:spTree>
    <p:extLst>
      <p:ext uri="{BB962C8B-B14F-4D97-AF65-F5344CB8AC3E}">
        <p14:creationId xmlns:p14="http://schemas.microsoft.com/office/powerpoint/2010/main" val="3735132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18159" y="683768"/>
            <a:ext cx="10908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HIVTST6(HIV </a:t>
            </a:r>
            <a:r>
              <a:rPr lang="ko-KR" altLang="en-US" dirty="0" smtClean="0"/>
              <a:t>검사 여부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/>
          </p:nvPr>
        </p:nvGraphicFramePr>
        <p:xfrm>
          <a:off x="518157" y="1186884"/>
          <a:ext cx="10454647" cy="10076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7123">
                  <a:extLst>
                    <a:ext uri="{9D8B030D-6E8A-4147-A177-3AD203B41FA5}">
                      <a16:colId xmlns:a16="http://schemas.microsoft.com/office/drawing/2014/main" val="1863749097"/>
                    </a:ext>
                  </a:extLst>
                </a:gridCol>
                <a:gridCol w="2341881">
                  <a:extLst>
                    <a:ext uri="{9D8B030D-6E8A-4147-A177-3AD203B41FA5}">
                      <a16:colId xmlns:a16="http://schemas.microsoft.com/office/drawing/2014/main" val="2058395924"/>
                    </a:ext>
                  </a:extLst>
                </a:gridCol>
                <a:gridCol w="2341881">
                  <a:extLst>
                    <a:ext uri="{9D8B030D-6E8A-4147-A177-3AD203B41FA5}">
                      <a16:colId xmlns:a16="http://schemas.microsoft.com/office/drawing/2014/main" val="2578777015"/>
                    </a:ext>
                  </a:extLst>
                </a:gridCol>
                <a:gridCol w="2341881">
                  <a:extLst>
                    <a:ext uri="{9D8B030D-6E8A-4147-A177-3AD203B41FA5}">
                      <a16:colId xmlns:a16="http://schemas.microsoft.com/office/drawing/2014/main" val="1096214810"/>
                    </a:ext>
                  </a:extLst>
                </a:gridCol>
                <a:gridCol w="2341881">
                  <a:extLst>
                    <a:ext uri="{9D8B030D-6E8A-4147-A177-3AD203B41FA5}">
                      <a16:colId xmlns:a16="http://schemas.microsoft.com/office/drawing/2014/main" val="2246112531"/>
                    </a:ext>
                  </a:extLst>
                </a:gridCol>
              </a:tblGrid>
              <a:tr h="367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Value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7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9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38919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Label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Yes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Don’t know</a:t>
                      </a:r>
                    </a:p>
                    <a:p>
                      <a:pPr algn="ctr" latinLnBrk="1"/>
                      <a:r>
                        <a:rPr lang="en-US" altLang="ko-KR" dirty="0" smtClean="0"/>
                        <a:t>/Not Sure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Refused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26433527"/>
                  </a:ext>
                </a:extLst>
              </a:tr>
            </a:tbl>
          </a:graphicData>
        </a:graphic>
      </p:graphicFrame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9437" y="2978584"/>
            <a:ext cx="3911842" cy="3416400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8501310" y="6311846"/>
            <a:ext cx="12153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Bar graph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1260144" y="2874843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/>
              <a:t>시각화</a:t>
            </a:r>
            <a:endParaRPr lang="en-US" altLang="ko-KR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518159" y="218692"/>
            <a:ext cx="5477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3. </a:t>
            </a:r>
            <a:r>
              <a:rPr lang="ko-KR" altLang="en-US" b="1" dirty="0" smtClean="0"/>
              <a:t>탐색적 데이터 분석 </a:t>
            </a:r>
            <a:r>
              <a:rPr lang="en-US" altLang="ko-KR" b="1" dirty="0" smtClean="0"/>
              <a:t>- </a:t>
            </a:r>
            <a:r>
              <a:rPr lang="ko-KR" altLang="en-US" b="1" dirty="0" smtClean="0"/>
              <a:t>설명변수</a:t>
            </a:r>
            <a:endParaRPr lang="en-US" altLang="ko-KR" b="1" dirty="0" smtClean="0"/>
          </a:p>
        </p:txBody>
      </p:sp>
    </p:spTree>
    <p:extLst>
      <p:ext uri="{BB962C8B-B14F-4D97-AF65-F5344CB8AC3E}">
        <p14:creationId xmlns:p14="http://schemas.microsoft.com/office/powerpoint/2010/main" val="1349916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18159" y="683768"/>
            <a:ext cx="10908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QSTVER(</a:t>
            </a:r>
            <a:r>
              <a:rPr lang="ko-KR" altLang="en-US" dirty="0" smtClean="0"/>
              <a:t>설문지 버전 </a:t>
            </a:r>
            <a:r>
              <a:rPr lang="ko-KR" altLang="en-US" dirty="0" err="1" smtClean="0"/>
              <a:t>식별자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9833535"/>
              </p:ext>
            </p:extLst>
          </p:nvPr>
        </p:nvGraphicFramePr>
        <p:xfrm>
          <a:off x="518157" y="1186884"/>
          <a:ext cx="10454651" cy="10991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7123">
                  <a:extLst>
                    <a:ext uri="{9D8B030D-6E8A-4147-A177-3AD203B41FA5}">
                      <a16:colId xmlns:a16="http://schemas.microsoft.com/office/drawing/2014/main" val="1863749097"/>
                    </a:ext>
                  </a:extLst>
                </a:gridCol>
                <a:gridCol w="1170941">
                  <a:extLst>
                    <a:ext uri="{9D8B030D-6E8A-4147-A177-3AD203B41FA5}">
                      <a16:colId xmlns:a16="http://schemas.microsoft.com/office/drawing/2014/main" val="2058395924"/>
                    </a:ext>
                  </a:extLst>
                </a:gridCol>
                <a:gridCol w="1170941">
                  <a:extLst>
                    <a:ext uri="{9D8B030D-6E8A-4147-A177-3AD203B41FA5}">
                      <a16:colId xmlns:a16="http://schemas.microsoft.com/office/drawing/2014/main" val="1323940211"/>
                    </a:ext>
                  </a:extLst>
                </a:gridCol>
                <a:gridCol w="1170941">
                  <a:extLst>
                    <a:ext uri="{9D8B030D-6E8A-4147-A177-3AD203B41FA5}">
                      <a16:colId xmlns:a16="http://schemas.microsoft.com/office/drawing/2014/main" val="2882784187"/>
                    </a:ext>
                  </a:extLst>
                </a:gridCol>
                <a:gridCol w="1170941">
                  <a:extLst>
                    <a:ext uri="{9D8B030D-6E8A-4147-A177-3AD203B41FA5}">
                      <a16:colId xmlns:a16="http://schemas.microsoft.com/office/drawing/2014/main" val="2578777015"/>
                    </a:ext>
                  </a:extLst>
                </a:gridCol>
                <a:gridCol w="1170941">
                  <a:extLst>
                    <a:ext uri="{9D8B030D-6E8A-4147-A177-3AD203B41FA5}">
                      <a16:colId xmlns:a16="http://schemas.microsoft.com/office/drawing/2014/main" val="688540465"/>
                    </a:ext>
                  </a:extLst>
                </a:gridCol>
                <a:gridCol w="1170941">
                  <a:extLst>
                    <a:ext uri="{9D8B030D-6E8A-4147-A177-3AD203B41FA5}">
                      <a16:colId xmlns:a16="http://schemas.microsoft.com/office/drawing/2014/main" val="3841690253"/>
                    </a:ext>
                  </a:extLst>
                </a:gridCol>
                <a:gridCol w="1170941">
                  <a:extLst>
                    <a:ext uri="{9D8B030D-6E8A-4147-A177-3AD203B41FA5}">
                      <a16:colId xmlns:a16="http://schemas.microsoft.com/office/drawing/2014/main" val="1096214810"/>
                    </a:ext>
                  </a:extLst>
                </a:gridCol>
                <a:gridCol w="1170941">
                  <a:extLst>
                    <a:ext uri="{9D8B030D-6E8A-4147-A177-3AD203B41FA5}">
                      <a16:colId xmlns:a16="http://schemas.microsoft.com/office/drawing/2014/main" val="1265141415"/>
                    </a:ext>
                  </a:extLst>
                </a:gridCol>
              </a:tblGrid>
              <a:tr h="367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Value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12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13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22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23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38919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Label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/>
                        <a:t>Landline single questionnaire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fr-FR" altLang="ko-KR" sz="1050" dirty="0" smtClean="0"/>
                        <a:t>Landline multiple questionnaire version 1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fr-FR" altLang="ko-KR" sz="1050" dirty="0" smtClean="0"/>
                        <a:t>Landline multiple questionnaire version 2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fr-FR" altLang="ko-KR" sz="1050" dirty="0" smtClean="0"/>
                        <a:t>Landline multiple questionnaire version 3</a:t>
                      </a:r>
                      <a:endParaRPr lang="en-US" altLang="ko-KR" sz="105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/>
                        <a:t>Cell Phone single questionnaire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fr-FR" altLang="ko-KR" sz="1050" dirty="0" smtClean="0"/>
                        <a:t>Cell Phone multiple questionnaire version 1 </a:t>
                      </a:r>
                      <a:endParaRPr lang="en-US" altLang="ko-KR" sz="105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fr-FR" altLang="ko-KR" sz="1050" dirty="0" smtClean="0"/>
                        <a:t>Cell Phone multiple questionnaire version 2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fr-FR" altLang="ko-KR" sz="1050" dirty="0" smtClean="0"/>
                        <a:t>Cell Phone multiple questionnaire version 3</a:t>
                      </a:r>
                      <a:endParaRPr lang="ko-KR" altLang="en-US" sz="105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26433527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1260144" y="2874843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err="1" smtClean="0"/>
              <a:t>기초통계량</a:t>
            </a:r>
            <a:endParaRPr lang="en-US" altLang="ko-KR" dirty="0" smtClean="0"/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5156212"/>
              </p:ext>
            </p:extLst>
          </p:nvPr>
        </p:nvGraphicFramePr>
        <p:xfrm>
          <a:off x="1260144" y="3339919"/>
          <a:ext cx="9744744" cy="293116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218093">
                  <a:extLst>
                    <a:ext uri="{9D8B030D-6E8A-4147-A177-3AD203B41FA5}">
                      <a16:colId xmlns:a16="http://schemas.microsoft.com/office/drawing/2014/main" val="2880931764"/>
                    </a:ext>
                  </a:extLst>
                </a:gridCol>
                <a:gridCol w="406031">
                  <a:extLst>
                    <a:ext uri="{9D8B030D-6E8A-4147-A177-3AD203B41FA5}">
                      <a16:colId xmlns:a16="http://schemas.microsoft.com/office/drawing/2014/main" val="2887750944"/>
                    </a:ext>
                  </a:extLst>
                </a:gridCol>
                <a:gridCol w="812062">
                  <a:extLst>
                    <a:ext uri="{9D8B030D-6E8A-4147-A177-3AD203B41FA5}">
                      <a16:colId xmlns:a16="http://schemas.microsoft.com/office/drawing/2014/main" val="3494760735"/>
                    </a:ext>
                  </a:extLst>
                </a:gridCol>
                <a:gridCol w="812062">
                  <a:extLst>
                    <a:ext uri="{9D8B030D-6E8A-4147-A177-3AD203B41FA5}">
                      <a16:colId xmlns:a16="http://schemas.microsoft.com/office/drawing/2014/main" val="198801784"/>
                    </a:ext>
                  </a:extLst>
                </a:gridCol>
                <a:gridCol w="406031">
                  <a:extLst>
                    <a:ext uri="{9D8B030D-6E8A-4147-A177-3AD203B41FA5}">
                      <a16:colId xmlns:a16="http://schemas.microsoft.com/office/drawing/2014/main" val="1903230797"/>
                    </a:ext>
                  </a:extLst>
                </a:gridCol>
                <a:gridCol w="1218093">
                  <a:extLst>
                    <a:ext uri="{9D8B030D-6E8A-4147-A177-3AD203B41FA5}">
                      <a16:colId xmlns:a16="http://schemas.microsoft.com/office/drawing/2014/main" val="749404834"/>
                    </a:ext>
                  </a:extLst>
                </a:gridCol>
                <a:gridCol w="1218093">
                  <a:extLst>
                    <a:ext uri="{9D8B030D-6E8A-4147-A177-3AD203B41FA5}">
                      <a16:colId xmlns:a16="http://schemas.microsoft.com/office/drawing/2014/main" val="2433270721"/>
                    </a:ext>
                  </a:extLst>
                </a:gridCol>
                <a:gridCol w="406031">
                  <a:extLst>
                    <a:ext uri="{9D8B030D-6E8A-4147-A177-3AD203B41FA5}">
                      <a16:colId xmlns:a16="http://schemas.microsoft.com/office/drawing/2014/main" val="4011689"/>
                    </a:ext>
                  </a:extLst>
                </a:gridCol>
                <a:gridCol w="812062">
                  <a:extLst>
                    <a:ext uri="{9D8B030D-6E8A-4147-A177-3AD203B41FA5}">
                      <a16:colId xmlns:a16="http://schemas.microsoft.com/office/drawing/2014/main" val="1247976441"/>
                    </a:ext>
                  </a:extLst>
                </a:gridCol>
                <a:gridCol w="812062">
                  <a:extLst>
                    <a:ext uri="{9D8B030D-6E8A-4147-A177-3AD203B41FA5}">
                      <a16:colId xmlns:a16="http://schemas.microsoft.com/office/drawing/2014/main" val="3240230656"/>
                    </a:ext>
                  </a:extLst>
                </a:gridCol>
                <a:gridCol w="406031">
                  <a:extLst>
                    <a:ext uri="{9D8B030D-6E8A-4147-A177-3AD203B41FA5}">
                      <a16:colId xmlns:a16="http://schemas.microsoft.com/office/drawing/2014/main" val="678891939"/>
                    </a:ext>
                  </a:extLst>
                </a:gridCol>
                <a:gridCol w="1218093">
                  <a:extLst>
                    <a:ext uri="{9D8B030D-6E8A-4147-A177-3AD203B41FA5}">
                      <a16:colId xmlns:a16="http://schemas.microsoft.com/office/drawing/2014/main" val="2001442506"/>
                    </a:ext>
                  </a:extLst>
                </a:gridCol>
              </a:tblGrid>
              <a:tr h="370840">
                <a:tc gridSpan="12"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 smtClean="0"/>
                        <a:t>데이터 타입</a:t>
                      </a:r>
                      <a:endParaRPr lang="ko-KR" altLang="en-US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8515528"/>
                  </a:ext>
                </a:extLst>
              </a:tr>
              <a:tr h="182880">
                <a:tc gridSpan="6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Numeric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범주형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7827425"/>
                  </a:ext>
                </a:extLst>
              </a:tr>
              <a:tr h="303953">
                <a:tc gridSpan="12"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 smtClean="0"/>
                        <a:t>데이터 빈도</a:t>
                      </a:r>
                      <a:endParaRPr lang="ko-KR" altLang="en-US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6070083"/>
                  </a:ext>
                </a:extLst>
              </a:tr>
              <a:tr h="2112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10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11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12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13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20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21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22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23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0452217"/>
                  </a:ext>
                </a:extLst>
              </a:tr>
              <a:tr h="2112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ffectLst/>
                        </a:rPr>
                        <a:t>964,895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ffectLst/>
                        </a:rPr>
                        <a:t>363,725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ffectLst/>
                        </a:rPr>
                        <a:t>329,314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ffectLst/>
                        </a:rPr>
                        <a:t>87,235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ffectLst/>
                        </a:rPr>
                        <a:t>498,108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ffectLst/>
                        </a:rPr>
                        <a:t>124,600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ffectLst/>
                        </a:rPr>
                        <a:t>118,413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ffectLst/>
                        </a:rPr>
                        <a:t>27,341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494913"/>
                  </a:ext>
                </a:extLst>
              </a:tr>
              <a:tr h="182880">
                <a:tc gridSpan="1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="0" dirty="0" smtClean="0"/>
                        <a:t>데이터 빈도</a:t>
                      </a: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2466051"/>
                  </a:ext>
                </a:extLst>
              </a:tr>
              <a:tr h="18288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Min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1st Qu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Median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Mean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3rd Qu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Max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9775344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ffectLst/>
                        </a:rPr>
                        <a:t>10.00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ffectLst/>
                        </a:rPr>
                        <a:t>10.00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ffectLst/>
                        </a:rPr>
                        <a:t>11.00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ffectLst/>
                        </a:rPr>
                        <a:t>13.74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ffectLst/>
                        </a:rPr>
                        <a:t>20.00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ffectLst/>
                        </a:rPr>
                        <a:t>23.00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7134258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518159" y="218692"/>
            <a:ext cx="5477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3. </a:t>
            </a:r>
            <a:r>
              <a:rPr lang="ko-KR" altLang="en-US" b="1" dirty="0" smtClean="0"/>
              <a:t>탐색적 데이터 분석 </a:t>
            </a:r>
            <a:r>
              <a:rPr lang="en-US" altLang="ko-KR" b="1" dirty="0" smtClean="0"/>
              <a:t>- </a:t>
            </a:r>
            <a:r>
              <a:rPr lang="ko-KR" altLang="en-US" b="1" dirty="0" smtClean="0"/>
              <a:t>설명변수</a:t>
            </a:r>
            <a:endParaRPr lang="en-US" altLang="ko-KR" b="1" dirty="0" smtClean="0"/>
          </a:p>
        </p:txBody>
      </p:sp>
    </p:spTree>
    <p:extLst>
      <p:ext uri="{BB962C8B-B14F-4D97-AF65-F5344CB8AC3E}">
        <p14:creationId xmlns:p14="http://schemas.microsoft.com/office/powerpoint/2010/main" val="3584301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73420" y="1088136"/>
            <a:ext cx="5477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2. </a:t>
            </a:r>
            <a:r>
              <a:rPr lang="ko-KR" altLang="en-US" b="1" dirty="0" smtClean="0"/>
              <a:t>분석 목적 및 방향</a:t>
            </a:r>
            <a:endParaRPr lang="en-US" altLang="ko-KR" b="1" dirty="0" smtClean="0"/>
          </a:p>
        </p:txBody>
      </p:sp>
      <p:sp>
        <p:nvSpPr>
          <p:cNvPr id="3" name="TextBox 2"/>
          <p:cNvSpPr txBox="1"/>
          <p:nvPr/>
        </p:nvSpPr>
        <p:spPr>
          <a:xfrm>
            <a:off x="973420" y="1870840"/>
            <a:ext cx="1026455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데이터 준비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ko-KR" altLang="en-US" dirty="0" smtClean="0"/>
              <a:t>데이터 전처리</a:t>
            </a:r>
            <a:r>
              <a:rPr lang="en-US" altLang="ko-KR" dirty="0" smtClean="0"/>
              <a:t>(Preprocessing)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ko-KR" altLang="en-US" dirty="0" smtClean="0"/>
              <a:t>탐색적 데이터 분석</a:t>
            </a:r>
            <a:r>
              <a:rPr lang="en-US" altLang="ko-KR" dirty="0" smtClean="0"/>
              <a:t>(EDA)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ko-KR" altLang="en-US" dirty="0" err="1" smtClean="0"/>
              <a:t>데이터마이닝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err="1" smtClean="0"/>
              <a:t>결과평가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867197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18159" y="683768"/>
            <a:ext cx="10908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QSTVER(</a:t>
            </a:r>
            <a:r>
              <a:rPr lang="ko-KR" altLang="en-US" dirty="0" smtClean="0"/>
              <a:t>설문지 버전 </a:t>
            </a:r>
            <a:r>
              <a:rPr lang="ko-KR" altLang="en-US" dirty="0" err="1" smtClean="0"/>
              <a:t>식별자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/>
          </p:nvPr>
        </p:nvGraphicFramePr>
        <p:xfrm>
          <a:off x="518157" y="1186884"/>
          <a:ext cx="10454651" cy="10991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7123">
                  <a:extLst>
                    <a:ext uri="{9D8B030D-6E8A-4147-A177-3AD203B41FA5}">
                      <a16:colId xmlns:a16="http://schemas.microsoft.com/office/drawing/2014/main" val="1863749097"/>
                    </a:ext>
                  </a:extLst>
                </a:gridCol>
                <a:gridCol w="1170941">
                  <a:extLst>
                    <a:ext uri="{9D8B030D-6E8A-4147-A177-3AD203B41FA5}">
                      <a16:colId xmlns:a16="http://schemas.microsoft.com/office/drawing/2014/main" val="2058395924"/>
                    </a:ext>
                  </a:extLst>
                </a:gridCol>
                <a:gridCol w="1170941">
                  <a:extLst>
                    <a:ext uri="{9D8B030D-6E8A-4147-A177-3AD203B41FA5}">
                      <a16:colId xmlns:a16="http://schemas.microsoft.com/office/drawing/2014/main" val="1323940211"/>
                    </a:ext>
                  </a:extLst>
                </a:gridCol>
                <a:gridCol w="1170941">
                  <a:extLst>
                    <a:ext uri="{9D8B030D-6E8A-4147-A177-3AD203B41FA5}">
                      <a16:colId xmlns:a16="http://schemas.microsoft.com/office/drawing/2014/main" val="2882784187"/>
                    </a:ext>
                  </a:extLst>
                </a:gridCol>
                <a:gridCol w="1170941">
                  <a:extLst>
                    <a:ext uri="{9D8B030D-6E8A-4147-A177-3AD203B41FA5}">
                      <a16:colId xmlns:a16="http://schemas.microsoft.com/office/drawing/2014/main" val="2578777015"/>
                    </a:ext>
                  </a:extLst>
                </a:gridCol>
                <a:gridCol w="1170941">
                  <a:extLst>
                    <a:ext uri="{9D8B030D-6E8A-4147-A177-3AD203B41FA5}">
                      <a16:colId xmlns:a16="http://schemas.microsoft.com/office/drawing/2014/main" val="688540465"/>
                    </a:ext>
                  </a:extLst>
                </a:gridCol>
                <a:gridCol w="1170941">
                  <a:extLst>
                    <a:ext uri="{9D8B030D-6E8A-4147-A177-3AD203B41FA5}">
                      <a16:colId xmlns:a16="http://schemas.microsoft.com/office/drawing/2014/main" val="3841690253"/>
                    </a:ext>
                  </a:extLst>
                </a:gridCol>
                <a:gridCol w="1170941">
                  <a:extLst>
                    <a:ext uri="{9D8B030D-6E8A-4147-A177-3AD203B41FA5}">
                      <a16:colId xmlns:a16="http://schemas.microsoft.com/office/drawing/2014/main" val="1096214810"/>
                    </a:ext>
                  </a:extLst>
                </a:gridCol>
                <a:gridCol w="1170941">
                  <a:extLst>
                    <a:ext uri="{9D8B030D-6E8A-4147-A177-3AD203B41FA5}">
                      <a16:colId xmlns:a16="http://schemas.microsoft.com/office/drawing/2014/main" val="1265141415"/>
                    </a:ext>
                  </a:extLst>
                </a:gridCol>
              </a:tblGrid>
              <a:tr h="367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Value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12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13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22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23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38919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Label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/>
                        <a:t>Landline single questionnaire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fr-FR" altLang="ko-KR" sz="1050" dirty="0" smtClean="0"/>
                        <a:t>Landline multiple questionnaire version 1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fr-FR" altLang="ko-KR" sz="1050" dirty="0" smtClean="0"/>
                        <a:t>Landline multiple questionnaire version 2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fr-FR" altLang="ko-KR" sz="1050" dirty="0" smtClean="0"/>
                        <a:t>Landline multiple questionnaire version 3</a:t>
                      </a:r>
                      <a:endParaRPr lang="en-US" altLang="ko-KR" sz="105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/>
                        <a:t>Cell Phone single questionnaire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fr-FR" altLang="ko-KR" sz="1050" dirty="0" smtClean="0"/>
                        <a:t>Cell Phone multiple questionnaire version 1 </a:t>
                      </a:r>
                      <a:endParaRPr lang="en-US" altLang="ko-KR" sz="105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fr-FR" altLang="ko-KR" sz="1050" dirty="0" smtClean="0"/>
                        <a:t>Cell Phone multiple questionnaire version 2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fr-FR" altLang="ko-KR" sz="1050" dirty="0" smtClean="0"/>
                        <a:t>Cell Phone multiple questionnaire version 3</a:t>
                      </a:r>
                      <a:endParaRPr lang="ko-KR" altLang="en-US" sz="105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26433527"/>
                  </a:ext>
                </a:extLst>
              </a:tr>
            </a:tbl>
          </a:graphicData>
        </a:graphic>
      </p:graphicFrame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9206" y="3007655"/>
            <a:ext cx="3911842" cy="341640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8501310" y="6311846"/>
            <a:ext cx="12153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Bar graph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1260144" y="2874843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/>
              <a:t>시각화</a:t>
            </a:r>
            <a:endParaRPr lang="en-US" altLang="ko-KR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518159" y="218692"/>
            <a:ext cx="5477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3. </a:t>
            </a:r>
            <a:r>
              <a:rPr lang="ko-KR" altLang="en-US" b="1" dirty="0" smtClean="0"/>
              <a:t>탐색적 데이터 분석 </a:t>
            </a:r>
            <a:r>
              <a:rPr lang="en-US" altLang="ko-KR" b="1" dirty="0" smtClean="0"/>
              <a:t>- </a:t>
            </a:r>
            <a:r>
              <a:rPr lang="ko-KR" altLang="en-US" b="1" dirty="0" smtClean="0"/>
              <a:t>설명변수</a:t>
            </a:r>
            <a:endParaRPr lang="en-US" altLang="ko-KR" b="1" dirty="0" smtClean="0"/>
          </a:p>
        </p:txBody>
      </p:sp>
    </p:spTree>
    <p:extLst>
      <p:ext uri="{BB962C8B-B14F-4D97-AF65-F5344CB8AC3E}">
        <p14:creationId xmlns:p14="http://schemas.microsoft.com/office/powerpoint/2010/main" val="3468425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18159" y="683768"/>
            <a:ext cx="10908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QSTLANG</a:t>
            </a:r>
            <a:r>
              <a:rPr lang="en-US" altLang="ko-KR" dirty="0" smtClean="0"/>
              <a:t>(</a:t>
            </a:r>
            <a:r>
              <a:rPr lang="ko-KR" altLang="en-US" dirty="0" smtClean="0"/>
              <a:t>언어 </a:t>
            </a:r>
            <a:r>
              <a:rPr lang="ko-KR" altLang="en-US" dirty="0" err="1" smtClean="0"/>
              <a:t>식별자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2585297"/>
              </p:ext>
            </p:extLst>
          </p:nvPr>
        </p:nvGraphicFramePr>
        <p:xfrm>
          <a:off x="518157" y="1186884"/>
          <a:ext cx="10454647" cy="7384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7123">
                  <a:extLst>
                    <a:ext uri="{9D8B030D-6E8A-4147-A177-3AD203B41FA5}">
                      <a16:colId xmlns:a16="http://schemas.microsoft.com/office/drawing/2014/main" val="1863749097"/>
                    </a:ext>
                  </a:extLst>
                </a:gridCol>
                <a:gridCol w="3122508">
                  <a:extLst>
                    <a:ext uri="{9D8B030D-6E8A-4147-A177-3AD203B41FA5}">
                      <a16:colId xmlns:a16="http://schemas.microsoft.com/office/drawing/2014/main" val="2058395924"/>
                    </a:ext>
                  </a:extLst>
                </a:gridCol>
                <a:gridCol w="3122508">
                  <a:extLst>
                    <a:ext uri="{9D8B030D-6E8A-4147-A177-3AD203B41FA5}">
                      <a16:colId xmlns:a16="http://schemas.microsoft.com/office/drawing/2014/main" val="2578777015"/>
                    </a:ext>
                  </a:extLst>
                </a:gridCol>
                <a:gridCol w="3122508">
                  <a:extLst>
                    <a:ext uri="{9D8B030D-6E8A-4147-A177-3AD203B41FA5}">
                      <a16:colId xmlns:a16="http://schemas.microsoft.com/office/drawing/2014/main" val="3603155637"/>
                    </a:ext>
                  </a:extLst>
                </a:gridCol>
              </a:tblGrid>
              <a:tr h="367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Value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3-99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38919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Label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English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Spanish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Other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26433527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1260144" y="2874843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err="1" smtClean="0"/>
              <a:t>기초통계량</a:t>
            </a:r>
            <a:endParaRPr lang="en-US" altLang="ko-KR" dirty="0" smtClean="0"/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6320448"/>
              </p:ext>
            </p:extLst>
          </p:nvPr>
        </p:nvGraphicFramePr>
        <p:xfrm>
          <a:off x="1260144" y="3339919"/>
          <a:ext cx="9744741" cy="293116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624123">
                  <a:extLst>
                    <a:ext uri="{9D8B030D-6E8A-4147-A177-3AD203B41FA5}">
                      <a16:colId xmlns:a16="http://schemas.microsoft.com/office/drawing/2014/main" val="2880931764"/>
                    </a:ext>
                  </a:extLst>
                </a:gridCol>
                <a:gridCol w="324825">
                  <a:extLst>
                    <a:ext uri="{9D8B030D-6E8A-4147-A177-3AD203B41FA5}">
                      <a16:colId xmlns:a16="http://schemas.microsoft.com/office/drawing/2014/main" val="3494760735"/>
                    </a:ext>
                  </a:extLst>
                </a:gridCol>
                <a:gridCol w="1299299">
                  <a:extLst>
                    <a:ext uri="{9D8B030D-6E8A-4147-A177-3AD203B41FA5}">
                      <a16:colId xmlns:a16="http://schemas.microsoft.com/office/drawing/2014/main" val="3048515057"/>
                    </a:ext>
                  </a:extLst>
                </a:gridCol>
                <a:gridCol w="649649">
                  <a:extLst>
                    <a:ext uri="{9D8B030D-6E8A-4147-A177-3AD203B41FA5}">
                      <a16:colId xmlns:a16="http://schemas.microsoft.com/office/drawing/2014/main" val="1903230797"/>
                    </a:ext>
                  </a:extLst>
                </a:gridCol>
                <a:gridCol w="974474">
                  <a:extLst>
                    <a:ext uri="{9D8B030D-6E8A-4147-A177-3AD203B41FA5}">
                      <a16:colId xmlns:a16="http://schemas.microsoft.com/office/drawing/2014/main" val="2531048968"/>
                    </a:ext>
                  </a:extLst>
                </a:gridCol>
                <a:gridCol w="974475">
                  <a:extLst>
                    <a:ext uri="{9D8B030D-6E8A-4147-A177-3AD203B41FA5}">
                      <a16:colId xmlns:a16="http://schemas.microsoft.com/office/drawing/2014/main" val="2433270721"/>
                    </a:ext>
                  </a:extLst>
                </a:gridCol>
                <a:gridCol w="649648">
                  <a:extLst>
                    <a:ext uri="{9D8B030D-6E8A-4147-A177-3AD203B41FA5}">
                      <a16:colId xmlns:a16="http://schemas.microsoft.com/office/drawing/2014/main" val="2272287"/>
                    </a:ext>
                  </a:extLst>
                </a:gridCol>
                <a:gridCol w="1299300">
                  <a:extLst>
                    <a:ext uri="{9D8B030D-6E8A-4147-A177-3AD203B41FA5}">
                      <a16:colId xmlns:a16="http://schemas.microsoft.com/office/drawing/2014/main" val="1247976441"/>
                    </a:ext>
                  </a:extLst>
                </a:gridCol>
                <a:gridCol w="324824">
                  <a:extLst>
                    <a:ext uri="{9D8B030D-6E8A-4147-A177-3AD203B41FA5}">
                      <a16:colId xmlns:a16="http://schemas.microsoft.com/office/drawing/2014/main" val="4116759257"/>
                    </a:ext>
                  </a:extLst>
                </a:gridCol>
                <a:gridCol w="1624124">
                  <a:extLst>
                    <a:ext uri="{9D8B030D-6E8A-4147-A177-3AD203B41FA5}">
                      <a16:colId xmlns:a16="http://schemas.microsoft.com/office/drawing/2014/main" val="678891939"/>
                    </a:ext>
                  </a:extLst>
                </a:gridCol>
              </a:tblGrid>
              <a:tr h="370840">
                <a:tc gridSpan="10"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 smtClean="0"/>
                        <a:t>데이터 타입</a:t>
                      </a:r>
                      <a:endParaRPr lang="ko-KR" altLang="en-US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8515528"/>
                  </a:ext>
                </a:extLst>
              </a:tr>
              <a:tr h="182880"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Numeric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범주형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7827425"/>
                  </a:ext>
                </a:extLst>
              </a:tr>
              <a:tr h="303953">
                <a:tc gridSpan="10"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 smtClean="0"/>
                        <a:t>데이터 빈도</a:t>
                      </a:r>
                      <a:endParaRPr lang="ko-KR" altLang="en-US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6070083"/>
                  </a:ext>
                </a:extLst>
              </a:tr>
              <a:tr h="21124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3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4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7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0452217"/>
                  </a:ext>
                </a:extLst>
              </a:tr>
              <a:tr h="21124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ffectLst/>
                        </a:rPr>
                        <a:t>2,438,691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ffectLst/>
                        </a:rPr>
                        <a:t>74,623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ffectLst/>
                        </a:rPr>
                        <a:t>297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ffectLst/>
                        </a:rPr>
                        <a:t>19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ffectLst/>
                        </a:rPr>
                        <a:t>1 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3683261"/>
                  </a:ext>
                </a:extLst>
              </a:tr>
              <a:tr h="182880">
                <a:tc gridSpan="10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="0" dirty="0" smtClean="0"/>
                        <a:t>데이터 빈도</a:t>
                      </a: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246605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Min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1st Qu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Median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Mean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3rd Qu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Max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977534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ffectLst/>
                        </a:rPr>
                        <a:t>1.00</a:t>
                      </a:r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ffectLst/>
                        </a:rPr>
                        <a:t>1.00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ffectLst/>
                        </a:rPr>
                        <a:t>1.00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ffectLst/>
                        </a:rPr>
                        <a:t>1.03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ffectLst/>
                        </a:rPr>
                        <a:t>1.00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ffectLst/>
                        </a:rPr>
                        <a:t>7.00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7134258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518159" y="218692"/>
            <a:ext cx="5477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3. </a:t>
            </a:r>
            <a:r>
              <a:rPr lang="ko-KR" altLang="en-US" b="1" dirty="0" smtClean="0"/>
              <a:t>탐색적 데이터 분석 </a:t>
            </a:r>
            <a:r>
              <a:rPr lang="en-US" altLang="ko-KR" b="1" dirty="0" smtClean="0"/>
              <a:t>- </a:t>
            </a:r>
            <a:r>
              <a:rPr lang="ko-KR" altLang="en-US" b="1" dirty="0" smtClean="0"/>
              <a:t>설명변수</a:t>
            </a:r>
            <a:endParaRPr lang="en-US" altLang="ko-KR" b="1" dirty="0" smtClean="0"/>
          </a:p>
        </p:txBody>
      </p:sp>
    </p:spTree>
    <p:extLst>
      <p:ext uri="{BB962C8B-B14F-4D97-AF65-F5344CB8AC3E}">
        <p14:creationId xmlns:p14="http://schemas.microsoft.com/office/powerpoint/2010/main" val="173275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18159" y="683768"/>
            <a:ext cx="10908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QSTLANG</a:t>
            </a:r>
            <a:r>
              <a:rPr lang="en-US" altLang="ko-KR" dirty="0" smtClean="0"/>
              <a:t>(</a:t>
            </a:r>
            <a:r>
              <a:rPr lang="ko-KR" altLang="en-US" dirty="0" smtClean="0"/>
              <a:t>언어 </a:t>
            </a:r>
            <a:r>
              <a:rPr lang="ko-KR" altLang="en-US" dirty="0" err="1" smtClean="0"/>
              <a:t>식별자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/>
          </p:nvPr>
        </p:nvGraphicFramePr>
        <p:xfrm>
          <a:off x="518157" y="1186884"/>
          <a:ext cx="10454647" cy="7384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7123">
                  <a:extLst>
                    <a:ext uri="{9D8B030D-6E8A-4147-A177-3AD203B41FA5}">
                      <a16:colId xmlns:a16="http://schemas.microsoft.com/office/drawing/2014/main" val="1863749097"/>
                    </a:ext>
                  </a:extLst>
                </a:gridCol>
                <a:gridCol w="3122508">
                  <a:extLst>
                    <a:ext uri="{9D8B030D-6E8A-4147-A177-3AD203B41FA5}">
                      <a16:colId xmlns:a16="http://schemas.microsoft.com/office/drawing/2014/main" val="2058395924"/>
                    </a:ext>
                  </a:extLst>
                </a:gridCol>
                <a:gridCol w="3122508">
                  <a:extLst>
                    <a:ext uri="{9D8B030D-6E8A-4147-A177-3AD203B41FA5}">
                      <a16:colId xmlns:a16="http://schemas.microsoft.com/office/drawing/2014/main" val="2578777015"/>
                    </a:ext>
                  </a:extLst>
                </a:gridCol>
                <a:gridCol w="3122508">
                  <a:extLst>
                    <a:ext uri="{9D8B030D-6E8A-4147-A177-3AD203B41FA5}">
                      <a16:colId xmlns:a16="http://schemas.microsoft.com/office/drawing/2014/main" val="3603155637"/>
                    </a:ext>
                  </a:extLst>
                </a:gridCol>
              </a:tblGrid>
              <a:tr h="367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Value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3-99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38919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Label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English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Spanish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Other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26433527"/>
                  </a:ext>
                </a:extLst>
              </a:tr>
            </a:tbl>
          </a:graphicData>
        </a:graphic>
      </p:graphicFrame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8957" y="2977888"/>
            <a:ext cx="3911836" cy="341640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8501310" y="6311846"/>
            <a:ext cx="12153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Bar graph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1260144" y="2874843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/>
              <a:t>시각화</a:t>
            </a:r>
            <a:endParaRPr lang="en-US" altLang="ko-KR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518159" y="218692"/>
            <a:ext cx="5477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3. </a:t>
            </a:r>
            <a:r>
              <a:rPr lang="ko-KR" altLang="en-US" b="1" dirty="0" smtClean="0"/>
              <a:t>탐색적 데이터 분석 </a:t>
            </a:r>
            <a:r>
              <a:rPr lang="en-US" altLang="ko-KR" b="1" dirty="0" smtClean="0"/>
              <a:t>- </a:t>
            </a:r>
            <a:r>
              <a:rPr lang="ko-KR" altLang="en-US" b="1" dirty="0" smtClean="0"/>
              <a:t>설명변수</a:t>
            </a:r>
            <a:endParaRPr lang="en-US" altLang="ko-KR" b="1" dirty="0" smtClean="0"/>
          </a:p>
        </p:txBody>
      </p:sp>
    </p:spTree>
    <p:extLst>
      <p:ext uri="{BB962C8B-B14F-4D97-AF65-F5344CB8AC3E}">
        <p14:creationId xmlns:p14="http://schemas.microsoft.com/office/powerpoint/2010/main" val="3059150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18159" y="683768"/>
            <a:ext cx="10908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HTIN4(</a:t>
            </a:r>
            <a:r>
              <a:rPr lang="ko-KR" altLang="en-US" dirty="0" smtClean="0"/>
              <a:t>높이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2841303"/>
              </p:ext>
            </p:extLst>
          </p:nvPr>
        </p:nvGraphicFramePr>
        <p:xfrm>
          <a:off x="518157" y="1186884"/>
          <a:ext cx="10454647" cy="7384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7123">
                  <a:extLst>
                    <a:ext uri="{9D8B030D-6E8A-4147-A177-3AD203B41FA5}">
                      <a16:colId xmlns:a16="http://schemas.microsoft.com/office/drawing/2014/main" val="1863749097"/>
                    </a:ext>
                  </a:extLst>
                </a:gridCol>
                <a:gridCol w="9367524">
                  <a:extLst>
                    <a:ext uri="{9D8B030D-6E8A-4147-A177-3AD203B41FA5}">
                      <a16:colId xmlns:a16="http://schemas.microsoft.com/office/drawing/2014/main" val="2058395924"/>
                    </a:ext>
                  </a:extLst>
                </a:gridCol>
              </a:tblGrid>
              <a:tr h="367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Value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36-95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38919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Label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Height in inches 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26433527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518159" y="218692"/>
            <a:ext cx="5477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3. </a:t>
            </a:r>
            <a:r>
              <a:rPr lang="ko-KR" altLang="en-US" b="1" dirty="0" smtClean="0"/>
              <a:t>탐색적 데이터 분석 </a:t>
            </a:r>
            <a:r>
              <a:rPr lang="en-US" altLang="ko-KR" b="1" dirty="0" smtClean="0"/>
              <a:t>- </a:t>
            </a:r>
            <a:r>
              <a:rPr lang="ko-KR" altLang="en-US" b="1" dirty="0" smtClean="0"/>
              <a:t>설명변수</a:t>
            </a:r>
            <a:endParaRPr lang="en-US" altLang="ko-KR" b="1" dirty="0" smtClean="0"/>
          </a:p>
        </p:txBody>
      </p:sp>
      <p:sp>
        <p:nvSpPr>
          <p:cNvPr id="9" name="직사각형 8"/>
          <p:cNvSpPr/>
          <p:nvPr/>
        </p:nvSpPr>
        <p:spPr>
          <a:xfrm>
            <a:off x="1260144" y="3102094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err="1" smtClean="0"/>
              <a:t>기초통계량</a:t>
            </a:r>
            <a:endParaRPr lang="en-US" altLang="ko-KR" dirty="0" smtClean="0"/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9358481"/>
              </p:ext>
            </p:extLst>
          </p:nvPr>
        </p:nvGraphicFramePr>
        <p:xfrm>
          <a:off x="1260144" y="3705679"/>
          <a:ext cx="9744740" cy="183388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624123">
                  <a:extLst>
                    <a:ext uri="{9D8B030D-6E8A-4147-A177-3AD203B41FA5}">
                      <a16:colId xmlns:a16="http://schemas.microsoft.com/office/drawing/2014/main" val="2880931764"/>
                    </a:ext>
                  </a:extLst>
                </a:gridCol>
                <a:gridCol w="1624124">
                  <a:extLst>
                    <a:ext uri="{9D8B030D-6E8A-4147-A177-3AD203B41FA5}">
                      <a16:colId xmlns:a16="http://schemas.microsoft.com/office/drawing/2014/main" val="3494760735"/>
                    </a:ext>
                  </a:extLst>
                </a:gridCol>
                <a:gridCol w="1624123">
                  <a:extLst>
                    <a:ext uri="{9D8B030D-6E8A-4147-A177-3AD203B41FA5}">
                      <a16:colId xmlns:a16="http://schemas.microsoft.com/office/drawing/2014/main" val="1903230797"/>
                    </a:ext>
                  </a:extLst>
                </a:gridCol>
                <a:gridCol w="1624123">
                  <a:extLst>
                    <a:ext uri="{9D8B030D-6E8A-4147-A177-3AD203B41FA5}">
                      <a16:colId xmlns:a16="http://schemas.microsoft.com/office/drawing/2014/main" val="2433270721"/>
                    </a:ext>
                  </a:extLst>
                </a:gridCol>
                <a:gridCol w="1624124">
                  <a:extLst>
                    <a:ext uri="{9D8B030D-6E8A-4147-A177-3AD203B41FA5}">
                      <a16:colId xmlns:a16="http://schemas.microsoft.com/office/drawing/2014/main" val="1247976441"/>
                    </a:ext>
                  </a:extLst>
                </a:gridCol>
                <a:gridCol w="1624123">
                  <a:extLst>
                    <a:ext uri="{9D8B030D-6E8A-4147-A177-3AD203B41FA5}">
                      <a16:colId xmlns:a16="http://schemas.microsoft.com/office/drawing/2014/main" val="678891939"/>
                    </a:ext>
                  </a:extLst>
                </a:gridCol>
              </a:tblGrid>
              <a:tr h="370840">
                <a:tc gridSpan="6"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 smtClean="0"/>
                        <a:t>데이터 타입</a:t>
                      </a:r>
                      <a:endParaRPr lang="ko-KR" altLang="en-US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8515528"/>
                  </a:ext>
                </a:extLst>
              </a:tr>
              <a:tr h="182880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Numeric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/>
                        <a:t>수치형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7827425"/>
                  </a:ext>
                </a:extLst>
              </a:tr>
              <a:tr h="303953">
                <a:tc gridSpan="6"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 smtClean="0"/>
                        <a:t>데이터 빈도</a:t>
                      </a:r>
                      <a:endParaRPr lang="ko-KR" altLang="en-US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607008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Min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1st Qu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Median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Mean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3rd Qu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Max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977534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ffectLst/>
                        </a:rPr>
                        <a:t>36.00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ffectLst/>
                        </a:rPr>
                        <a:t>64.00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ffectLst/>
                        </a:rPr>
                        <a:t>66.00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ffectLst/>
                        </a:rPr>
                        <a:t>66.73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ffectLst/>
                        </a:rPr>
                        <a:t>70.00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ffectLst/>
                        </a:rPr>
                        <a:t>95.00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71342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49089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144" y="2986886"/>
            <a:ext cx="3726590" cy="34164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18159" y="683768"/>
            <a:ext cx="10908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HTIN4(</a:t>
            </a:r>
            <a:r>
              <a:rPr lang="ko-KR" altLang="en-US" dirty="0" smtClean="0"/>
              <a:t>높이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/>
          </p:nvPr>
        </p:nvGraphicFramePr>
        <p:xfrm>
          <a:off x="518157" y="1186884"/>
          <a:ext cx="10454647" cy="7384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7123">
                  <a:extLst>
                    <a:ext uri="{9D8B030D-6E8A-4147-A177-3AD203B41FA5}">
                      <a16:colId xmlns:a16="http://schemas.microsoft.com/office/drawing/2014/main" val="1863749097"/>
                    </a:ext>
                  </a:extLst>
                </a:gridCol>
                <a:gridCol w="9367524">
                  <a:extLst>
                    <a:ext uri="{9D8B030D-6E8A-4147-A177-3AD203B41FA5}">
                      <a16:colId xmlns:a16="http://schemas.microsoft.com/office/drawing/2014/main" val="2058395924"/>
                    </a:ext>
                  </a:extLst>
                </a:gridCol>
              </a:tblGrid>
              <a:tr h="367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Value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36-95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38919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Label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Height in inches 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26433527"/>
                  </a:ext>
                </a:extLst>
              </a:tr>
            </a:tbl>
          </a:graphicData>
        </a:graphic>
      </p:graphicFrame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7837" y="2986886"/>
            <a:ext cx="3911842" cy="341640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2669269" y="6311846"/>
            <a:ext cx="9767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boxplot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8501310" y="6311846"/>
            <a:ext cx="12153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Bar graph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1260144" y="2874843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/>
              <a:t>시각화</a:t>
            </a:r>
            <a:endParaRPr lang="en-US" altLang="ko-KR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518159" y="218692"/>
            <a:ext cx="5477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3. </a:t>
            </a:r>
            <a:r>
              <a:rPr lang="ko-KR" altLang="en-US" b="1" dirty="0" smtClean="0"/>
              <a:t>탐색적 데이터 분석 </a:t>
            </a:r>
            <a:r>
              <a:rPr lang="en-US" altLang="ko-KR" b="1" dirty="0" smtClean="0"/>
              <a:t>- </a:t>
            </a:r>
            <a:r>
              <a:rPr lang="ko-KR" altLang="en-US" b="1" dirty="0" smtClean="0"/>
              <a:t>설명변수</a:t>
            </a:r>
            <a:endParaRPr lang="en-US" altLang="ko-KR" b="1" dirty="0" smtClean="0"/>
          </a:p>
        </p:txBody>
      </p:sp>
    </p:spTree>
    <p:extLst>
      <p:ext uri="{BB962C8B-B14F-4D97-AF65-F5344CB8AC3E}">
        <p14:creationId xmlns:p14="http://schemas.microsoft.com/office/powerpoint/2010/main" val="2546923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18159" y="683768"/>
            <a:ext cx="10908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HTM4(</a:t>
            </a:r>
            <a:r>
              <a:rPr lang="ko-KR" altLang="en-US" dirty="0" smtClean="0"/>
              <a:t>높이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2174955"/>
              </p:ext>
            </p:extLst>
          </p:nvPr>
        </p:nvGraphicFramePr>
        <p:xfrm>
          <a:off x="518157" y="1186884"/>
          <a:ext cx="10454647" cy="7384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7123">
                  <a:extLst>
                    <a:ext uri="{9D8B030D-6E8A-4147-A177-3AD203B41FA5}">
                      <a16:colId xmlns:a16="http://schemas.microsoft.com/office/drawing/2014/main" val="1863749097"/>
                    </a:ext>
                  </a:extLst>
                </a:gridCol>
                <a:gridCol w="9367524">
                  <a:extLst>
                    <a:ext uri="{9D8B030D-6E8A-4147-A177-3AD203B41FA5}">
                      <a16:colId xmlns:a16="http://schemas.microsoft.com/office/drawing/2014/main" val="2058395924"/>
                    </a:ext>
                  </a:extLst>
                </a:gridCol>
              </a:tblGrid>
              <a:tr h="367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Value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36-95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38919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Label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Height in meters 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26433527"/>
                  </a:ext>
                </a:extLst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518159" y="218692"/>
            <a:ext cx="5477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3. </a:t>
            </a:r>
            <a:r>
              <a:rPr lang="ko-KR" altLang="en-US" b="1" dirty="0" smtClean="0"/>
              <a:t>탐색적 데이터 분석 </a:t>
            </a:r>
            <a:r>
              <a:rPr lang="en-US" altLang="ko-KR" b="1" dirty="0" smtClean="0"/>
              <a:t>- </a:t>
            </a:r>
            <a:r>
              <a:rPr lang="ko-KR" altLang="en-US" b="1" dirty="0" smtClean="0"/>
              <a:t>설명변수</a:t>
            </a:r>
            <a:endParaRPr lang="en-US" altLang="ko-KR" b="1" dirty="0" smtClean="0"/>
          </a:p>
        </p:txBody>
      </p:sp>
      <p:sp>
        <p:nvSpPr>
          <p:cNvPr id="12" name="직사각형 11"/>
          <p:cNvSpPr/>
          <p:nvPr/>
        </p:nvSpPr>
        <p:spPr>
          <a:xfrm>
            <a:off x="1260144" y="3102094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err="1" smtClean="0"/>
              <a:t>기초통계량</a:t>
            </a:r>
            <a:endParaRPr lang="en-US" altLang="ko-KR" dirty="0" smtClean="0"/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1992678"/>
              </p:ext>
            </p:extLst>
          </p:nvPr>
        </p:nvGraphicFramePr>
        <p:xfrm>
          <a:off x="1260144" y="3705679"/>
          <a:ext cx="9744740" cy="183388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624123">
                  <a:extLst>
                    <a:ext uri="{9D8B030D-6E8A-4147-A177-3AD203B41FA5}">
                      <a16:colId xmlns:a16="http://schemas.microsoft.com/office/drawing/2014/main" val="2880931764"/>
                    </a:ext>
                  </a:extLst>
                </a:gridCol>
                <a:gridCol w="1624124">
                  <a:extLst>
                    <a:ext uri="{9D8B030D-6E8A-4147-A177-3AD203B41FA5}">
                      <a16:colId xmlns:a16="http://schemas.microsoft.com/office/drawing/2014/main" val="3494760735"/>
                    </a:ext>
                  </a:extLst>
                </a:gridCol>
                <a:gridCol w="1624123">
                  <a:extLst>
                    <a:ext uri="{9D8B030D-6E8A-4147-A177-3AD203B41FA5}">
                      <a16:colId xmlns:a16="http://schemas.microsoft.com/office/drawing/2014/main" val="1903230797"/>
                    </a:ext>
                  </a:extLst>
                </a:gridCol>
                <a:gridCol w="1624123">
                  <a:extLst>
                    <a:ext uri="{9D8B030D-6E8A-4147-A177-3AD203B41FA5}">
                      <a16:colId xmlns:a16="http://schemas.microsoft.com/office/drawing/2014/main" val="2433270721"/>
                    </a:ext>
                  </a:extLst>
                </a:gridCol>
                <a:gridCol w="1624124">
                  <a:extLst>
                    <a:ext uri="{9D8B030D-6E8A-4147-A177-3AD203B41FA5}">
                      <a16:colId xmlns:a16="http://schemas.microsoft.com/office/drawing/2014/main" val="1247976441"/>
                    </a:ext>
                  </a:extLst>
                </a:gridCol>
                <a:gridCol w="1624123">
                  <a:extLst>
                    <a:ext uri="{9D8B030D-6E8A-4147-A177-3AD203B41FA5}">
                      <a16:colId xmlns:a16="http://schemas.microsoft.com/office/drawing/2014/main" val="678891939"/>
                    </a:ext>
                  </a:extLst>
                </a:gridCol>
              </a:tblGrid>
              <a:tr h="370840">
                <a:tc gridSpan="6"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 smtClean="0"/>
                        <a:t>데이터 타입</a:t>
                      </a:r>
                      <a:endParaRPr lang="ko-KR" altLang="en-US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8515528"/>
                  </a:ext>
                </a:extLst>
              </a:tr>
              <a:tr h="182880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Numeric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/>
                        <a:t>수치형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7827425"/>
                  </a:ext>
                </a:extLst>
              </a:tr>
              <a:tr h="303953">
                <a:tc gridSpan="6"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 smtClean="0"/>
                        <a:t>데이터 빈도</a:t>
                      </a:r>
                      <a:endParaRPr lang="ko-KR" altLang="en-US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607008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Min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1st Qu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Median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Mean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3rd Qu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Max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977534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ffectLst/>
                        </a:rPr>
                        <a:t>91.0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ffectLst/>
                        </a:rPr>
                        <a:t>163.0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ffectLst/>
                        </a:rPr>
                        <a:t>168.0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ffectLst/>
                        </a:rPr>
                        <a:t>169.5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ffectLst/>
                        </a:rPr>
                        <a:t>178.0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ffectLst/>
                        </a:rPr>
                        <a:t>241.0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71342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47710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144" y="2977888"/>
            <a:ext cx="3726590" cy="34164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18159" y="683768"/>
            <a:ext cx="10908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HTM4(</a:t>
            </a:r>
            <a:r>
              <a:rPr lang="ko-KR" altLang="en-US" dirty="0" smtClean="0"/>
              <a:t>높이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/>
          </p:nvPr>
        </p:nvGraphicFramePr>
        <p:xfrm>
          <a:off x="518157" y="1186884"/>
          <a:ext cx="10454647" cy="7384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7123">
                  <a:extLst>
                    <a:ext uri="{9D8B030D-6E8A-4147-A177-3AD203B41FA5}">
                      <a16:colId xmlns:a16="http://schemas.microsoft.com/office/drawing/2014/main" val="1863749097"/>
                    </a:ext>
                  </a:extLst>
                </a:gridCol>
                <a:gridCol w="9367524">
                  <a:extLst>
                    <a:ext uri="{9D8B030D-6E8A-4147-A177-3AD203B41FA5}">
                      <a16:colId xmlns:a16="http://schemas.microsoft.com/office/drawing/2014/main" val="2058395924"/>
                    </a:ext>
                  </a:extLst>
                </a:gridCol>
              </a:tblGrid>
              <a:tr h="367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Value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36-95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38919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Label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Height in meters 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26433527"/>
                  </a:ext>
                </a:extLst>
              </a:tr>
            </a:tbl>
          </a:graphicData>
        </a:graphic>
      </p:graphicFrame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9597" y="2977888"/>
            <a:ext cx="3911842" cy="3416400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2669269" y="6311846"/>
            <a:ext cx="9767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boxplot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8501310" y="6311846"/>
            <a:ext cx="12153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Bar graph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1260144" y="2874843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/>
              <a:t>시각화</a:t>
            </a:r>
            <a:endParaRPr lang="en-US" altLang="ko-KR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518159" y="218692"/>
            <a:ext cx="5477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3. </a:t>
            </a:r>
            <a:r>
              <a:rPr lang="ko-KR" altLang="en-US" b="1" dirty="0" smtClean="0"/>
              <a:t>탐색적 데이터 분석 </a:t>
            </a:r>
            <a:r>
              <a:rPr lang="en-US" altLang="ko-KR" b="1" dirty="0" smtClean="0"/>
              <a:t>- </a:t>
            </a:r>
            <a:r>
              <a:rPr lang="ko-KR" altLang="en-US" b="1" dirty="0" smtClean="0"/>
              <a:t>설명변수</a:t>
            </a:r>
            <a:endParaRPr lang="en-US" altLang="ko-KR" b="1" dirty="0" smtClean="0"/>
          </a:p>
        </p:txBody>
      </p:sp>
    </p:spTree>
    <p:extLst>
      <p:ext uri="{BB962C8B-B14F-4D97-AF65-F5344CB8AC3E}">
        <p14:creationId xmlns:p14="http://schemas.microsoft.com/office/powerpoint/2010/main" val="30363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18159" y="683768"/>
            <a:ext cx="10908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WTKG3(</a:t>
            </a:r>
            <a:r>
              <a:rPr lang="ko-KR" altLang="en-US" dirty="0" smtClean="0"/>
              <a:t>무게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3658413"/>
              </p:ext>
            </p:extLst>
          </p:nvPr>
        </p:nvGraphicFramePr>
        <p:xfrm>
          <a:off x="518157" y="1186884"/>
          <a:ext cx="10454647" cy="7384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7123">
                  <a:extLst>
                    <a:ext uri="{9D8B030D-6E8A-4147-A177-3AD203B41FA5}">
                      <a16:colId xmlns:a16="http://schemas.microsoft.com/office/drawing/2014/main" val="1863749097"/>
                    </a:ext>
                  </a:extLst>
                </a:gridCol>
                <a:gridCol w="9367524">
                  <a:extLst>
                    <a:ext uri="{9D8B030D-6E8A-4147-A177-3AD203B41FA5}">
                      <a16:colId xmlns:a16="http://schemas.microsoft.com/office/drawing/2014/main" val="2058395924"/>
                    </a:ext>
                  </a:extLst>
                </a:gridCol>
              </a:tblGrid>
              <a:tr h="367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Value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2300 - 29500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38919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Label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Weight in kilograms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26433527"/>
                  </a:ext>
                </a:extLst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1260144" y="3102094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err="1" smtClean="0"/>
              <a:t>기초통계량</a:t>
            </a:r>
            <a:endParaRPr lang="en-US" altLang="ko-KR" dirty="0" smtClean="0"/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1778938"/>
              </p:ext>
            </p:extLst>
          </p:nvPr>
        </p:nvGraphicFramePr>
        <p:xfrm>
          <a:off x="1260144" y="3705679"/>
          <a:ext cx="9744740" cy="183388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624123">
                  <a:extLst>
                    <a:ext uri="{9D8B030D-6E8A-4147-A177-3AD203B41FA5}">
                      <a16:colId xmlns:a16="http://schemas.microsoft.com/office/drawing/2014/main" val="2880931764"/>
                    </a:ext>
                  </a:extLst>
                </a:gridCol>
                <a:gridCol w="1624124">
                  <a:extLst>
                    <a:ext uri="{9D8B030D-6E8A-4147-A177-3AD203B41FA5}">
                      <a16:colId xmlns:a16="http://schemas.microsoft.com/office/drawing/2014/main" val="3494760735"/>
                    </a:ext>
                  </a:extLst>
                </a:gridCol>
                <a:gridCol w="1624123">
                  <a:extLst>
                    <a:ext uri="{9D8B030D-6E8A-4147-A177-3AD203B41FA5}">
                      <a16:colId xmlns:a16="http://schemas.microsoft.com/office/drawing/2014/main" val="1903230797"/>
                    </a:ext>
                  </a:extLst>
                </a:gridCol>
                <a:gridCol w="1624123">
                  <a:extLst>
                    <a:ext uri="{9D8B030D-6E8A-4147-A177-3AD203B41FA5}">
                      <a16:colId xmlns:a16="http://schemas.microsoft.com/office/drawing/2014/main" val="2433270721"/>
                    </a:ext>
                  </a:extLst>
                </a:gridCol>
                <a:gridCol w="1624124">
                  <a:extLst>
                    <a:ext uri="{9D8B030D-6E8A-4147-A177-3AD203B41FA5}">
                      <a16:colId xmlns:a16="http://schemas.microsoft.com/office/drawing/2014/main" val="1247976441"/>
                    </a:ext>
                  </a:extLst>
                </a:gridCol>
                <a:gridCol w="1624123">
                  <a:extLst>
                    <a:ext uri="{9D8B030D-6E8A-4147-A177-3AD203B41FA5}">
                      <a16:colId xmlns:a16="http://schemas.microsoft.com/office/drawing/2014/main" val="678891939"/>
                    </a:ext>
                  </a:extLst>
                </a:gridCol>
              </a:tblGrid>
              <a:tr h="370840">
                <a:tc gridSpan="6"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 smtClean="0"/>
                        <a:t>데이터 타입</a:t>
                      </a:r>
                      <a:endParaRPr lang="ko-KR" altLang="en-US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8515528"/>
                  </a:ext>
                </a:extLst>
              </a:tr>
              <a:tr h="182880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Numeric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/>
                        <a:t>수치형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7827425"/>
                  </a:ext>
                </a:extLst>
              </a:tr>
              <a:tr h="303953">
                <a:tc gridSpan="6"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 smtClean="0"/>
                        <a:t>데이터 빈도</a:t>
                      </a:r>
                      <a:endParaRPr lang="ko-KR" altLang="en-US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607008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Min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1st Qu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Median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Mean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3rd Qu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Max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977534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ffectLst/>
                        </a:rPr>
                        <a:t>2268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ffectLst/>
                        </a:rPr>
                        <a:t>6577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ffectLst/>
                        </a:rPr>
                        <a:t>7711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ffectLst/>
                        </a:rPr>
                        <a:t>8038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ffectLst/>
                        </a:rPr>
                        <a:t>9072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ffectLst/>
                        </a:rPr>
                        <a:t>29030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7134258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518159" y="218692"/>
            <a:ext cx="5477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3. </a:t>
            </a:r>
            <a:r>
              <a:rPr lang="ko-KR" altLang="en-US" b="1" dirty="0" smtClean="0"/>
              <a:t>탐색적 데이터 분석 </a:t>
            </a:r>
            <a:r>
              <a:rPr lang="en-US" altLang="ko-KR" b="1" dirty="0" smtClean="0"/>
              <a:t>- </a:t>
            </a:r>
            <a:r>
              <a:rPr lang="ko-KR" altLang="en-US" b="1" dirty="0" smtClean="0"/>
              <a:t>설명변수</a:t>
            </a:r>
            <a:endParaRPr lang="en-US" altLang="ko-KR" b="1" dirty="0" smtClean="0"/>
          </a:p>
        </p:txBody>
      </p:sp>
    </p:spTree>
    <p:extLst>
      <p:ext uri="{BB962C8B-B14F-4D97-AF65-F5344CB8AC3E}">
        <p14:creationId xmlns:p14="http://schemas.microsoft.com/office/powerpoint/2010/main" val="1424559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144" y="2988389"/>
            <a:ext cx="3726590" cy="34164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18159" y="683768"/>
            <a:ext cx="10908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WTKG3(</a:t>
            </a:r>
            <a:r>
              <a:rPr lang="ko-KR" altLang="en-US" dirty="0" smtClean="0"/>
              <a:t>무게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/>
          </p:nvPr>
        </p:nvGraphicFramePr>
        <p:xfrm>
          <a:off x="518157" y="1186884"/>
          <a:ext cx="10454647" cy="7384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7123">
                  <a:extLst>
                    <a:ext uri="{9D8B030D-6E8A-4147-A177-3AD203B41FA5}">
                      <a16:colId xmlns:a16="http://schemas.microsoft.com/office/drawing/2014/main" val="1863749097"/>
                    </a:ext>
                  </a:extLst>
                </a:gridCol>
                <a:gridCol w="9367524">
                  <a:extLst>
                    <a:ext uri="{9D8B030D-6E8A-4147-A177-3AD203B41FA5}">
                      <a16:colId xmlns:a16="http://schemas.microsoft.com/office/drawing/2014/main" val="2058395924"/>
                    </a:ext>
                  </a:extLst>
                </a:gridCol>
              </a:tblGrid>
              <a:tr h="367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Value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2300 - 29500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38919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Label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Weight in kilograms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26433527"/>
                  </a:ext>
                </a:extLst>
              </a:tr>
            </a:tbl>
          </a:graphicData>
        </a:graphic>
      </p:graphicFrame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9277" y="2988389"/>
            <a:ext cx="3911842" cy="341640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2669269" y="6311846"/>
            <a:ext cx="9767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boxplot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8501310" y="6311846"/>
            <a:ext cx="12153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Bar graph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1260144" y="2874843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/>
              <a:t>시각화</a:t>
            </a:r>
            <a:endParaRPr lang="en-US" altLang="ko-KR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701039" y="158125"/>
            <a:ext cx="5477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3. </a:t>
            </a:r>
            <a:r>
              <a:rPr lang="ko-KR" altLang="en-US" b="1" dirty="0" smtClean="0"/>
              <a:t>탐색적 데이터 분석 </a:t>
            </a:r>
            <a:r>
              <a:rPr lang="en-US" altLang="ko-KR" b="1" dirty="0" smtClean="0"/>
              <a:t>- </a:t>
            </a:r>
            <a:r>
              <a:rPr lang="ko-KR" altLang="en-US" b="1" dirty="0" smtClean="0"/>
              <a:t>설명변수</a:t>
            </a:r>
            <a:endParaRPr lang="en-US" altLang="ko-KR" b="1" dirty="0" smtClean="0"/>
          </a:p>
        </p:txBody>
      </p:sp>
    </p:spTree>
    <p:extLst>
      <p:ext uri="{BB962C8B-B14F-4D97-AF65-F5344CB8AC3E}">
        <p14:creationId xmlns:p14="http://schemas.microsoft.com/office/powerpoint/2010/main" val="1085535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18159" y="683768"/>
            <a:ext cx="10908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DRNKANY5(</a:t>
            </a:r>
            <a:r>
              <a:rPr lang="ko-KR" altLang="en-US" dirty="0" smtClean="0"/>
              <a:t>지난 </a:t>
            </a:r>
            <a:r>
              <a:rPr lang="en-US" altLang="ko-KR" dirty="0" smtClean="0"/>
              <a:t>30</a:t>
            </a:r>
            <a:r>
              <a:rPr lang="ko-KR" altLang="en-US" dirty="0" smtClean="0"/>
              <a:t>일동안 적어도 한잔의 술을 먹은 여부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7016268"/>
              </p:ext>
            </p:extLst>
          </p:nvPr>
        </p:nvGraphicFramePr>
        <p:xfrm>
          <a:off x="518157" y="1186884"/>
          <a:ext cx="10454647" cy="10076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7123">
                  <a:extLst>
                    <a:ext uri="{9D8B030D-6E8A-4147-A177-3AD203B41FA5}">
                      <a16:colId xmlns:a16="http://schemas.microsoft.com/office/drawing/2014/main" val="1863749097"/>
                    </a:ext>
                  </a:extLst>
                </a:gridCol>
                <a:gridCol w="2341881">
                  <a:extLst>
                    <a:ext uri="{9D8B030D-6E8A-4147-A177-3AD203B41FA5}">
                      <a16:colId xmlns:a16="http://schemas.microsoft.com/office/drawing/2014/main" val="2058395924"/>
                    </a:ext>
                  </a:extLst>
                </a:gridCol>
                <a:gridCol w="2341881">
                  <a:extLst>
                    <a:ext uri="{9D8B030D-6E8A-4147-A177-3AD203B41FA5}">
                      <a16:colId xmlns:a16="http://schemas.microsoft.com/office/drawing/2014/main" val="3645799744"/>
                    </a:ext>
                  </a:extLst>
                </a:gridCol>
                <a:gridCol w="2341881">
                  <a:extLst>
                    <a:ext uri="{9D8B030D-6E8A-4147-A177-3AD203B41FA5}">
                      <a16:colId xmlns:a16="http://schemas.microsoft.com/office/drawing/2014/main" val="3610211595"/>
                    </a:ext>
                  </a:extLst>
                </a:gridCol>
                <a:gridCol w="2341881">
                  <a:extLst>
                    <a:ext uri="{9D8B030D-6E8A-4147-A177-3AD203B41FA5}">
                      <a16:colId xmlns:a16="http://schemas.microsoft.com/office/drawing/2014/main" val="1427218541"/>
                    </a:ext>
                  </a:extLst>
                </a:gridCol>
              </a:tblGrid>
              <a:tr h="367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Value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7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9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38919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Label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Yes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Don’t know</a:t>
                      </a:r>
                    </a:p>
                    <a:p>
                      <a:pPr algn="ctr" latinLnBrk="1"/>
                      <a:r>
                        <a:rPr lang="en-US" altLang="ko-KR" dirty="0" smtClean="0"/>
                        <a:t>/Not Sure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Refused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26433527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1260144" y="2874843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err="1" smtClean="0"/>
              <a:t>기초통계량</a:t>
            </a:r>
            <a:endParaRPr lang="en-US" altLang="ko-KR" dirty="0" smtClean="0"/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7646925"/>
              </p:ext>
            </p:extLst>
          </p:nvPr>
        </p:nvGraphicFramePr>
        <p:xfrm>
          <a:off x="1260144" y="3339919"/>
          <a:ext cx="9744740" cy="293116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624123">
                  <a:extLst>
                    <a:ext uri="{9D8B030D-6E8A-4147-A177-3AD203B41FA5}">
                      <a16:colId xmlns:a16="http://schemas.microsoft.com/office/drawing/2014/main" val="2880931764"/>
                    </a:ext>
                  </a:extLst>
                </a:gridCol>
                <a:gridCol w="812062">
                  <a:extLst>
                    <a:ext uri="{9D8B030D-6E8A-4147-A177-3AD203B41FA5}">
                      <a16:colId xmlns:a16="http://schemas.microsoft.com/office/drawing/2014/main" val="3494760735"/>
                    </a:ext>
                  </a:extLst>
                </a:gridCol>
                <a:gridCol w="812062">
                  <a:extLst>
                    <a:ext uri="{9D8B030D-6E8A-4147-A177-3AD203B41FA5}">
                      <a16:colId xmlns:a16="http://schemas.microsoft.com/office/drawing/2014/main" val="2448000916"/>
                    </a:ext>
                  </a:extLst>
                </a:gridCol>
                <a:gridCol w="1624123">
                  <a:extLst>
                    <a:ext uri="{9D8B030D-6E8A-4147-A177-3AD203B41FA5}">
                      <a16:colId xmlns:a16="http://schemas.microsoft.com/office/drawing/2014/main" val="1903230797"/>
                    </a:ext>
                  </a:extLst>
                </a:gridCol>
                <a:gridCol w="1624123">
                  <a:extLst>
                    <a:ext uri="{9D8B030D-6E8A-4147-A177-3AD203B41FA5}">
                      <a16:colId xmlns:a16="http://schemas.microsoft.com/office/drawing/2014/main" val="2433270721"/>
                    </a:ext>
                  </a:extLst>
                </a:gridCol>
                <a:gridCol w="812062">
                  <a:extLst>
                    <a:ext uri="{9D8B030D-6E8A-4147-A177-3AD203B41FA5}">
                      <a16:colId xmlns:a16="http://schemas.microsoft.com/office/drawing/2014/main" val="1247976441"/>
                    </a:ext>
                  </a:extLst>
                </a:gridCol>
                <a:gridCol w="812062">
                  <a:extLst>
                    <a:ext uri="{9D8B030D-6E8A-4147-A177-3AD203B41FA5}">
                      <a16:colId xmlns:a16="http://schemas.microsoft.com/office/drawing/2014/main" val="4254128222"/>
                    </a:ext>
                  </a:extLst>
                </a:gridCol>
                <a:gridCol w="1624123">
                  <a:extLst>
                    <a:ext uri="{9D8B030D-6E8A-4147-A177-3AD203B41FA5}">
                      <a16:colId xmlns:a16="http://schemas.microsoft.com/office/drawing/2014/main" val="678891939"/>
                    </a:ext>
                  </a:extLst>
                </a:gridCol>
              </a:tblGrid>
              <a:tr h="370840">
                <a:tc gridSpan="8"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 smtClean="0"/>
                        <a:t>데이터 타입</a:t>
                      </a:r>
                      <a:endParaRPr lang="ko-KR" altLang="en-US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8515528"/>
                  </a:ext>
                </a:extLst>
              </a:tr>
              <a:tr h="182880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Numeric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범주형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7827425"/>
                  </a:ext>
                </a:extLst>
              </a:tr>
              <a:tr h="303953">
                <a:tc gridSpan="8"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 smtClean="0"/>
                        <a:t>데이터 빈도</a:t>
                      </a:r>
                      <a:endParaRPr lang="ko-KR" altLang="en-US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6070083"/>
                  </a:ext>
                </a:extLst>
              </a:tr>
              <a:tr h="24214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7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9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0452217"/>
                  </a:ext>
                </a:extLst>
              </a:tr>
              <a:tr h="1803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ffectLst/>
                        </a:rPr>
                        <a:t>1274897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ffectLst/>
                        </a:rPr>
                        <a:t>1211491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ffectLst/>
                        </a:rPr>
                        <a:t>15168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ffectLst/>
                        </a:rPr>
                        <a:t>12075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4804055"/>
                  </a:ext>
                </a:extLst>
              </a:tr>
              <a:tr h="182880">
                <a:tc gridSpan="8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="0" dirty="0" smtClean="0"/>
                        <a:t>데이터 빈도</a:t>
                      </a: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246605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Min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1st Qu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Median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Mean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3rd Qu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Max</a:t>
                      </a:r>
                      <a:endParaRPr lang="ko-KR" alt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977534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ffectLst/>
                        </a:rPr>
                        <a:t>1.000</a:t>
                      </a:r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ffectLst/>
                        </a:rPr>
                        <a:t>1.000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ffectLst/>
                        </a:rPr>
                        <a:t>1.000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ffectLst/>
                        </a:rPr>
                        <a:t>1.557</a:t>
                      </a:r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ffectLst/>
                        </a:rPr>
                        <a:t>2.000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ffectLst/>
                        </a:rPr>
                        <a:t>9.000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7134258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518159" y="218692"/>
            <a:ext cx="5477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3. </a:t>
            </a:r>
            <a:r>
              <a:rPr lang="ko-KR" altLang="en-US" b="1" dirty="0" smtClean="0"/>
              <a:t>탐색적 데이터 분석 </a:t>
            </a:r>
            <a:r>
              <a:rPr lang="en-US" altLang="ko-KR" b="1" dirty="0" smtClean="0"/>
              <a:t>- </a:t>
            </a:r>
            <a:r>
              <a:rPr lang="ko-KR" altLang="en-US" b="1" dirty="0" smtClean="0"/>
              <a:t>설명변수</a:t>
            </a:r>
            <a:endParaRPr lang="en-US" altLang="ko-KR" b="1" dirty="0" smtClean="0"/>
          </a:p>
        </p:txBody>
      </p:sp>
    </p:spTree>
    <p:extLst>
      <p:ext uri="{BB962C8B-B14F-4D97-AF65-F5344CB8AC3E}">
        <p14:creationId xmlns:p14="http://schemas.microsoft.com/office/powerpoint/2010/main" val="2676715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73420" y="1088136"/>
            <a:ext cx="5477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2. </a:t>
            </a:r>
            <a:r>
              <a:rPr lang="ko-KR" altLang="en-US" b="1" dirty="0" smtClean="0"/>
              <a:t>분석 목적 및 방향</a:t>
            </a:r>
            <a:endParaRPr lang="en-US" altLang="ko-KR" b="1" dirty="0" smtClean="0"/>
          </a:p>
        </p:txBody>
      </p:sp>
      <p:sp>
        <p:nvSpPr>
          <p:cNvPr id="3" name="TextBox 2"/>
          <p:cNvSpPr txBox="1"/>
          <p:nvPr/>
        </p:nvSpPr>
        <p:spPr>
          <a:xfrm>
            <a:off x="973420" y="1870840"/>
            <a:ext cx="102645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데이터 준비</a:t>
            </a:r>
            <a:endParaRPr lang="en-US" altLang="ko-KR" b="1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2011</a:t>
            </a:r>
            <a:r>
              <a:rPr lang="ko-KR" altLang="en-US" dirty="0" smtClean="0"/>
              <a:t>년 </a:t>
            </a:r>
            <a:r>
              <a:rPr lang="en-US" altLang="ko-KR" dirty="0" smtClean="0"/>
              <a:t>1</a:t>
            </a:r>
            <a:r>
              <a:rPr lang="ko-KR" altLang="en-US" dirty="0" smtClean="0"/>
              <a:t>월부터 </a:t>
            </a:r>
            <a:r>
              <a:rPr lang="en-US" altLang="ko-KR" dirty="0" smtClean="0"/>
              <a:t>2016</a:t>
            </a:r>
            <a:r>
              <a:rPr lang="ko-KR" altLang="en-US" dirty="0" smtClean="0"/>
              <a:t>년 </a:t>
            </a:r>
            <a:r>
              <a:rPr lang="en-US" altLang="ko-KR" dirty="0" smtClean="0"/>
              <a:t>12</a:t>
            </a:r>
            <a:r>
              <a:rPr lang="ko-KR" altLang="en-US" dirty="0" smtClean="0"/>
              <a:t>월까지의 </a:t>
            </a:r>
            <a:r>
              <a:rPr lang="en-US" altLang="ko-KR" dirty="0" smtClean="0"/>
              <a:t>data</a:t>
            </a:r>
            <a:r>
              <a:rPr lang="ko-KR" altLang="en-US" dirty="0" smtClean="0"/>
              <a:t>를 동일한 </a:t>
            </a:r>
            <a:r>
              <a:rPr lang="ko-KR" altLang="en-US" dirty="0" err="1" smtClean="0"/>
              <a:t>컬럼만을</a:t>
            </a:r>
            <a:r>
              <a:rPr lang="ko-KR" altLang="en-US" dirty="0" smtClean="0"/>
              <a:t> 사용</a:t>
            </a:r>
            <a:endParaRPr lang="en-US" altLang="ko-KR" dirty="0" smtClean="0"/>
          </a:p>
          <a:p>
            <a:r>
              <a:rPr lang="ko-KR" altLang="en-US" dirty="0" err="1" smtClean="0"/>
              <a:t>반응변수인</a:t>
            </a:r>
            <a:r>
              <a:rPr lang="ko-KR" altLang="en-US" dirty="0" smtClean="0"/>
              <a:t> 암</a:t>
            </a:r>
            <a:r>
              <a:rPr lang="en-US" altLang="ko-KR" dirty="0" smtClean="0"/>
              <a:t>(</a:t>
            </a:r>
            <a:r>
              <a:rPr lang="ko-KR" altLang="en-US" dirty="0" smtClean="0"/>
              <a:t>CHCOCNCR</a:t>
            </a:r>
            <a:r>
              <a:rPr lang="en-US" altLang="ko-KR" dirty="0" smtClean="0"/>
              <a:t>) </a:t>
            </a:r>
            <a:r>
              <a:rPr lang="ko-KR" altLang="en-US" dirty="0" smtClean="0"/>
              <a:t>컬럼이 </a:t>
            </a:r>
            <a:r>
              <a:rPr lang="en-US" altLang="ko-KR" dirty="0" smtClean="0"/>
              <a:t>NA</a:t>
            </a:r>
            <a:r>
              <a:rPr lang="ko-KR" altLang="en-US" dirty="0" smtClean="0"/>
              <a:t>값인 </a:t>
            </a:r>
            <a:r>
              <a:rPr lang="en-US" altLang="ko-KR" dirty="0" smtClean="0"/>
              <a:t>row</a:t>
            </a:r>
            <a:r>
              <a:rPr lang="ko-KR" altLang="en-US" dirty="0" smtClean="0"/>
              <a:t>을 제거하였으며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불필요한 컬럼을 제거하였다</a:t>
            </a:r>
            <a:r>
              <a:rPr lang="en-US" altLang="ko-KR" dirty="0" smtClean="0"/>
              <a:t>.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rcRect l="67619" t="8145" r="428" b="57859"/>
          <a:stretch/>
        </p:blipFill>
        <p:spPr>
          <a:xfrm>
            <a:off x="973420" y="3238945"/>
            <a:ext cx="3658845" cy="208845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t="38619" r="37430" b="37054"/>
          <a:stretch/>
        </p:blipFill>
        <p:spPr>
          <a:xfrm>
            <a:off x="973420" y="4613093"/>
            <a:ext cx="8458200" cy="1764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681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18159" y="683768"/>
            <a:ext cx="10908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DRNKANY5(</a:t>
            </a:r>
            <a:r>
              <a:rPr lang="ko-KR" altLang="en-US" dirty="0" smtClean="0"/>
              <a:t>지난 </a:t>
            </a:r>
            <a:r>
              <a:rPr lang="en-US" altLang="ko-KR" dirty="0" smtClean="0"/>
              <a:t>30</a:t>
            </a:r>
            <a:r>
              <a:rPr lang="ko-KR" altLang="en-US" dirty="0" smtClean="0"/>
              <a:t>일동안 적어도 한잔의 술을 먹은 여부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/>
          </p:nvPr>
        </p:nvGraphicFramePr>
        <p:xfrm>
          <a:off x="518157" y="1186884"/>
          <a:ext cx="10454647" cy="10076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7123">
                  <a:extLst>
                    <a:ext uri="{9D8B030D-6E8A-4147-A177-3AD203B41FA5}">
                      <a16:colId xmlns:a16="http://schemas.microsoft.com/office/drawing/2014/main" val="1863749097"/>
                    </a:ext>
                  </a:extLst>
                </a:gridCol>
                <a:gridCol w="2341881">
                  <a:extLst>
                    <a:ext uri="{9D8B030D-6E8A-4147-A177-3AD203B41FA5}">
                      <a16:colId xmlns:a16="http://schemas.microsoft.com/office/drawing/2014/main" val="2058395924"/>
                    </a:ext>
                  </a:extLst>
                </a:gridCol>
                <a:gridCol w="2341881">
                  <a:extLst>
                    <a:ext uri="{9D8B030D-6E8A-4147-A177-3AD203B41FA5}">
                      <a16:colId xmlns:a16="http://schemas.microsoft.com/office/drawing/2014/main" val="3645799744"/>
                    </a:ext>
                  </a:extLst>
                </a:gridCol>
                <a:gridCol w="2341881">
                  <a:extLst>
                    <a:ext uri="{9D8B030D-6E8A-4147-A177-3AD203B41FA5}">
                      <a16:colId xmlns:a16="http://schemas.microsoft.com/office/drawing/2014/main" val="3610211595"/>
                    </a:ext>
                  </a:extLst>
                </a:gridCol>
                <a:gridCol w="2341881">
                  <a:extLst>
                    <a:ext uri="{9D8B030D-6E8A-4147-A177-3AD203B41FA5}">
                      <a16:colId xmlns:a16="http://schemas.microsoft.com/office/drawing/2014/main" val="1427218541"/>
                    </a:ext>
                  </a:extLst>
                </a:gridCol>
              </a:tblGrid>
              <a:tr h="367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Value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7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9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38919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Label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Yes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Don’t know</a:t>
                      </a:r>
                    </a:p>
                    <a:p>
                      <a:pPr algn="ctr" latinLnBrk="1"/>
                      <a:r>
                        <a:rPr lang="en-US" altLang="ko-KR" dirty="0" smtClean="0"/>
                        <a:t>/Not Sure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Refused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26433527"/>
                  </a:ext>
                </a:extLst>
              </a:tr>
            </a:tbl>
          </a:graphicData>
        </a:graphic>
      </p:graphicFrame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9117" y="2968424"/>
            <a:ext cx="3911842" cy="341640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8501310" y="6311846"/>
            <a:ext cx="12153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Bar graph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1260144" y="2874843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/>
              <a:t>시각화</a:t>
            </a:r>
            <a:endParaRPr lang="en-US" altLang="ko-KR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518159" y="218692"/>
            <a:ext cx="5477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3. </a:t>
            </a:r>
            <a:r>
              <a:rPr lang="ko-KR" altLang="en-US" b="1" dirty="0" smtClean="0"/>
              <a:t>탐색적 데이터 분석 </a:t>
            </a:r>
            <a:r>
              <a:rPr lang="en-US" altLang="ko-KR" b="1" dirty="0" smtClean="0"/>
              <a:t>- </a:t>
            </a:r>
            <a:r>
              <a:rPr lang="ko-KR" altLang="en-US" b="1" dirty="0" smtClean="0"/>
              <a:t>설명변수</a:t>
            </a:r>
            <a:endParaRPr lang="en-US" altLang="ko-KR" b="1" dirty="0" smtClean="0"/>
          </a:p>
        </p:txBody>
      </p:sp>
    </p:spTree>
    <p:extLst>
      <p:ext uri="{BB962C8B-B14F-4D97-AF65-F5344CB8AC3E}">
        <p14:creationId xmlns:p14="http://schemas.microsoft.com/office/powerpoint/2010/main" val="209578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973420" y="1088136"/>
            <a:ext cx="5477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3. </a:t>
            </a:r>
            <a:r>
              <a:rPr lang="ko-KR" altLang="en-US" b="1" dirty="0" smtClean="0"/>
              <a:t>탐색적 데이터 분석</a:t>
            </a:r>
            <a:endParaRPr lang="en-US" altLang="ko-KR" b="1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973420" y="1870840"/>
            <a:ext cx="105785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이상값의</a:t>
            </a:r>
            <a:r>
              <a:rPr lang="ko-KR" altLang="en-US" dirty="0" smtClean="0"/>
              <a:t> 경우 데이터처리과정이나 </a:t>
            </a:r>
            <a:r>
              <a:rPr lang="en-US" altLang="ko-KR" dirty="0" smtClean="0"/>
              <a:t>Human error </a:t>
            </a:r>
            <a:r>
              <a:rPr lang="ko-KR" altLang="en-US" dirty="0" smtClean="0"/>
              <a:t>에 의해 발생한 것인지 아직 알 수 없다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ko-KR" altLang="en-US" dirty="0" smtClean="0"/>
              <a:t>또한 </a:t>
            </a:r>
            <a:r>
              <a:rPr lang="en-US" altLang="ko-KR" dirty="0" smtClean="0"/>
              <a:t>boxplot</a:t>
            </a:r>
            <a:r>
              <a:rPr lang="ko-KR" altLang="en-US" dirty="0" smtClean="0"/>
              <a:t>에서 나타난 </a:t>
            </a:r>
            <a:r>
              <a:rPr lang="ko-KR" altLang="en-US" dirty="0" err="1" smtClean="0"/>
              <a:t>이상값들은</a:t>
            </a:r>
            <a:r>
              <a:rPr lang="ko-KR" altLang="en-US" dirty="0" smtClean="0"/>
              <a:t> 적은 값일 뿐 충분히 의미가 있다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ko-KR" altLang="en-US" dirty="0" smtClean="0"/>
              <a:t>그러나 정확도를 올리기 위해 </a:t>
            </a:r>
            <a:r>
              <a:rPr lang="ko-KR" altLang="en-US" dirty="0" err="1" smtClean="0"/>
              <a:t>이상값을</a:t>
            </a:r>
            <a:r>
              <a:rPr lang="ko-KR" altLang="en-US" dirty="0" smtClean="0"/>
              <a:t> 모두 제거하고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이상값이</a:t>
            </a:r>
            <a:r>
              <a:rPr lang="ko-KR" altLang="en-US" dirty="0" smtClean="0"/>
              <a:t> 많은 차원의 경우 차원을 제거한다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ko-KR" altLang="en-US" dirty="0" smtClean="0"/>
              <a:t>다변량분석은 </a:t>
            </a:r>
            <a:r>
              <a:rPr lang="ko-KR" altLang="en-US" dirty="0" err="1" smtClean="0"/>
              <a:t>수치형</a:t>
            </a:r>
            <a:r>
              <a:rPr lang="ko-KR" altLang="en-US" dirty="0" smtClean="0"/>
              <a:t> 데이터에 대해서는 상관분석을 실시한다</a:t>
            </a:r>
            <a:r>
              <a:rPr lang="en-US" altLang="ko-KR" dirty="0"/>
              <a:t>.</a:t>
            </a:r>
            <a:r>
              <a:rPr lang="en-US" altLang="ko-KR" dirty="0" smtClean="0"/>
              <a:t> </a:t>
            </a:r>
          </a:p>
          <a:p>
            <a:endParaRPr lang="en-US" altLang="ko-KR" dirty="0"/>
          </a:p>
          <a:p>
            <a:r>
              <a:rPr lang="ko-KR" altLang="en-US" dirty="0" smtClean="0"/>
              <a:t>범주형 데이터에 대해서는 </a:t>
            </a:r>
            <a:r>
              <a:rPr lang="ko-KR" altLang="en-US" dirty="0" err="1" smtClean="0"/>
              <a:t>카이제곱</a:t>
            </a:r>
            <a:r>
              <a:rPr lang="ko-KR" altLang="en-US" dirty="0" smtClean="0"/>
              <a:t> 검정을 실시하여 독립성</a:t>
            </a:r>
            <a:r>
              <a:rPr lang="en-US" altLang="ko-KR" dirty="0" smtClean="0"/>
              <a:t>, </a:t>
            </a:r>
            <a:r>
              <a:rPr lang="ko-KR" altLang="en-US" dirty="0" smtClean="0"/>
              <a:t>동질성을 검정한다</a:t>
            </a:r>
            <a:r>
              <a:rPr lang="en-US" altLang="ko-KR" dirty="0" smtClean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522302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73420" y="1088136"/>
            <a:ext cx="5477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3. </a:t>
            </a:r>
            <a:r>
              <a:rPr lang="ko-KR" altLang="en-US" b="1" dirty="0" smtClean="0"/>
              <a:t>탐색적 데이터 분석</a:t>
            </a:r>
            <a:endParaRPr lang="en-US" altLang="ko-KR" b="1" dirty="0" smtClean="0"/>
          </a:p>
        </p:txBody>
      </p:sp>
      <p:sp>
        <p:nvSpPr>
          <p:cNvPr id="3" name="TextBox 2"/>
          <p:cNvSpPr txBox="1"/>
          <p:nvPr/>
        </p:nvSpPr>
        <p:spPr>
          <a:xfrm>
            <a:off x="973420" y="1870840"/>
            <a:ext cx="105785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범주형 차원의 경우 독립성</a:t>
            </a:r>
            <a:r>
              <a:rPr lang="en-US" altLang="ko-KR" dirty="0" smtClean="0"/>
              <a:t>, </a:t>
            </a:r>
            <a:r>
              <a:rPr lang="ko-KR" altLang="en-US" dirty="0" smtClean="0"/>
              <a:t>동질성 검사 모든 차원이 가설에 위배 되지 않았다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en-US" altLang="ko-KR" dirty="0" err="1" smtClean="0"/>
              <a:t>Vif</a:t>
            </a:r>
            <a:r>
              <a:rPr lang="ko-KR" altLang="en-US" dirty="0" smtClean="0"/>
              <a:t>검사 또한 </a:t>
            </a:r>
            <a:r>
              <a:rPr lang="en-US" altLang="ko-KR" dirty="0" err="1" smtClean="0"/>
              <a:t>sqrt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vif</a:t>
            </a:r>
            <a:r>
              <a:rPr lang="en-US" altLang="ko-KR" dirty="0" smtClean="0"/>
              <a:t>(model))</a:t>
            </a:r>
            <a:r>
              <a:rPr lang="ko-KR" altLang="en-US" dirty="0" smtClean="0"/>
              <a:t>이 </a:t>
            </a:r>
            <a:r>
              <a:rPr lang="en-US" altLang="ko-KR" dirty="0" smtClean="0"/>
              <a:t>2 </a:t>
            </a:r>
            <a:r>
              <a:rPr lang="ko-KR" altLang="en-US" dirty="0" smtClean="0"/>
              <a:t>이상이 아니므로 </a:t>
            </a:r>
            <a:r>
              <a:rPr lang="ko-KR" altLang="en-US" dirty="0" err="1" smtClean="0"/>
              <a:t>다중공선성</a:t>
            </a:r>
            <a:r>
              <a:rPr lang="ko-KR" altLang="en-US" dirty="0" smtClean="0"/>
              <a:t> 또한 위배되지 않는다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 smtClean="0"/>
              <a:t>수치형</a:t>
            </a:r>
            <a:r>
              <a:rPr lang="ko-KR" altLang="en-US" dirty="0" smtClean="0"/>
              <a:t> 차원의 경우 상관분석을 실행한 결과 </a:t>
            </a:r>
            <a:r>
              <a:rPr lang="en-US" altLang="ko-KR" dirty="0" smtClean="0"/>
              <a:t>3</a:t>
            </a:r>
            <a:r>
              <a:rPr lang="ko-KR" altLang="en-US" dirty="0" smtClean="0"/>
              <a:t>개의 차원을 삭제 할 수 있었다</a:t>
            </a:r>
            <a:r>
              <a:rPr lang="en-US" altLang="ko-KR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92801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73420" y="1088136"/>
            <a:ext cx="5477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3. </a:t>
            </a:r>
            <a:r>
              <a:rPr lang="ko-KR" altLang="en-US" b="1" dirty="0" smtClean="0"/>
              <a:t>탐색적 데이터 분석</a:t>
            </a:r>
            <a:endParaRPr lang="en-US" altLang="ko-KR" b="1" dirty="0" smtClean="0"/>
          </a:p>
        </p:txBody>
      </p:sp>
      <p:sp>
        <p:nvSpPr>
          <p:cNvPr id="3" name="TextBox 2"/>
          <p:cNvSpPr txBox="1"/>
          <p:nvPr/>
        </p:nvSpPr>
        <p:spPr>
          <a:xfrm>
            <a:off x="973420" y="2413337"/>
            <a:ext cx="105785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범주형 차원의 경우 독립성</a:t>
            </a:r>
            <a:r>
              <a:rPr lang="en-US" altLang="ko-KR" dirty="0" smtClean="0"/>
              <a:t>, </a:t>
            </a:r>
            <a:r>
              <a:rPr lang="ko-KR" altLang="en-US" dirty="0" smtClean="0"/>
              <a:t>동질성 검사 모든 차원이 가설에 위배 되지 않았다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en-US" altLang="ko-KR" dirty="0" err="1" smtClean="0"/>
              <a:t>Vif</a:t>
            </a:r>
            <a:r>
              <a:rPr lang="ko-KR" altLang="en-US" dirty="0" smtClean="0"/>
              <a:t>검사 또한 </a:t>
            </a:r>
            <a:r>
              <a:rPr lang="en-US" altLang="ko-KR" dirty="0" err="1" smtClean="0"/>
              <a:t>sqrt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vif</a:t>
            </a:r>
            <a:r>
              <a:rPr lang="en-US" altLang="ko-KR" dirty="0" smtClean="0"/>
              <a:t>(model))</a:t>
            </a:r>
            <a:r>
              <a:rPr lang="ko-KR" altLang="en-US" dirty="0" smtClean="0"/>
              <a:t>이 </a:t>
            </a:r>
            <a:r>
              <a:rPr lang="en-US" altLang="ko-KR" dirty="0" smtClean="0"/>
              <a:t>2 </a:t>
            </a:r>
            <a:r>
              <a:rPr lang="ko-KR" altLang="en-US" dirty="0" smtClean="0"/>
              <a:t>이상이 아니므로 </a:t>
            </a:r>
            <a:r>
              <a:rPr lang="ko-KR" altLang="en-US" dirty="0" err="1" smtClean="0"/>
              <a:t>다중공선성</a:t>
            </a:r>
            <a:r>
              <a:rPr lang="ko-KR" altLang="en-US" dirty="0" smtClean="0"/>
              <a:t> 또한 위배되지 않는다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 smtClean="0"/>
              <a:t>수치형</a:t>
            </a:r>
            <a:r>
              <a:rPr lang="ko-KR" altLang="en-US" dirty="0" smtClean="0"/>
              <a:t> 차원의 경우 상관분석을 실행한 결과 </a:t>
            </a:r>
            <a:r>
              <a:rPr lang="en-US" altLang="ko-KR" dirty="0" smtClean="0"/>
              <a:t>3</a:t>
            </a:r>
            <a:r>
              <a:rPr lang="ko-KR" altLang="en-US" dirty="0" smtClean="0"/>
              <a:t>개의 차원을 삭제 할 수 있었다</a:t>
            </a:r>
            <a:r>
              <a:rPr lang="en-US" altLang="ko-KR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56349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73420" y="1088136"/>
            <a:ext cx="5477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3. </a:t>
            </a:r>
            <a:r>
              <a:rPr lang="ko-KR" altLang="en-US" b="1" dirty="0" smtClean="0"/>
              <a:t>탐색적 데이터 분석</a:t>
            </a:r>
            <a:endParaRPr lang="en-US" altLang="ko-KR" b="1" dirty="0" smtClean="0"/>
          </a:p>
        </p:txBody>
      </p:sp>
      <p:sp>
        <p:nvSpPr>
          <p:cNvPr id="3" name="TextBox 2"/>
          <p:cNvSpPr txBox="1"/>
          <p:nvPr/>
        </p:nvSpPr>
        <p:spPr>
          <a:xfrm>
            <a:off x="973420" y="1954660"/>
            <a:ext cx="10578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상관분석</a:t>
            </a:r>
            <a:r>
              <a:rPr lang="ko-KR" altLang="en-US" dirty="0" smtClean="0"/>
              <a:t> 결과</a:t>
            </a:r>
            <a:endParaRPr lang="en-US" altLang="ko-KR" dirty="0" smtClean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4371163"/>
              </p:ext>
            </p:extLst>
          </p:nvPr>
        </p:nvGraphicFramePr>
        <p:xfrm>
          <a:off x="973420" y="2882144"/>
          <a:ext cx="9968898" cy="29090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61483">
                  <a:extLst>
                    <a:ext uri="{9D8B030D-6E8A-4147-A177-3AD203B41FA5}">
                      <a16:colId xmlns:a16="http://schemas.microsoft.com/office/drawing/2014/main" val="3088030722"/>
                    </a:ext>
                  </a:extLst>
                </a:gridCol>
                <a:gridCol w="1661483">
                  <a:extLst>
                    <a:ext uri="{9D8B030D-6E8A-4147-A177-3AD203B41FA5}">
                      <a16:colId xmlns:a16="http://schemas.microsoft.com/office/drawing/2014/main" val="387471556"/>
                    </a:ext>
                  </a:extLst>
                </a:gridCol>
                <a:gridCol w="1661483">
                  <a:extLst>
                    <a:ext uri="{9D8B030D-6E8A-4147-A177-3AD203B41FA5}">
                      <a16:colId xmlns:a16="http://schemas.microsoft.com/office/drawing/2014/main" val="1988257046"/>
                    </a:ext>
                  </a:extLst>
                </a:gridCol>
                <a:gridCol w="1661483">
                  <a:extLst>
                    <a:ext uri="{9D8B030D-6E8A-4147-A177-3AD203B41FA5}">
                      <a16:colId xmlns:a16="http://schemas.microsoft.com/office/drawing/2014/main" val="4219254547"/>
                    </a:ext>
                  </a:extLst>
                </a:gridCol>
                <a:gridCol w="1661483">
                  <a:extLst>
                    <a:ext uri="{9D8B030D-6E8A-4147-A177-3AD203B41FA5}">
                      <a16:colId xmlns:a16="http://schemas.microsoft.com/office/drawing/2014/main" val="4198645077"/>
                    </a:ext>
                  </a:extLst>
                </a:gridCol>
                <a:gridCol w="1661483">
                  <a:extLst>
                    <a:ext uri="{9D8B030D-6E8A-4147-A177-3AD203B41FA5}">
                      <a16:colId xmlns:a16="http://schemas.microsoft.com/office/drawing/2014/main" val="2431778778"/>
                    </a:ext>
                  </a:extLst>
                </a:gridCol>
              </a:tblGrid>
              <a:tr h="484843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WEIGHT2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HEIGHT3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HTIN4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HTM4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WTKG3</a:t>
                      </a:r>
                      <a:endParaRPr lang="ko-KR" altLang="en-US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24723666"/>
                  </a:ext>
                </a:extLst>
              </a:tr>
              <a:tr h="48484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WEIGHT2</a:t>
                      </a:r>
                      <a:endParaRPr lang="ko-KR" altLang="en-US" sz="1800" b="1" kern="1200" dirty="0" smtClean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0.018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0.147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-0.13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0.312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6503565"/>
                  </a:ext>
                </a:extLst>
              </a:tr>
              <a:tr h="48484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HEIGHT3</a:t>
                      </a:r>
                      <a:endParaRPr lang="ko-KR" altLang="en-US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0.018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0.413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0.371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0.275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9844401"/>
                  </a:ext>
                </a:extLst>
              </a:tr>
              <a:tr h="48484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HTIN4</a:t>
                      </a:r>
                      <a:endParaRPr lang="ko-KR" altLang="en-US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0.147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0.413</a:t>
                      </a:r>
                      <a:endParaRPr lang="ko-KR" altLang="en-US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0.99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0.498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1356778"/>
                  </a:ext>
                </a:extLst>
              </a:tr>
              <a:tr h="48484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kern="120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HTM4</a:t>
                      </a:r>
                      <a:endParaRPr lang="ko-KR" altLang="en-US" sz="1800" b="1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0.13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0.371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0.99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0.481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43199420"/>
                  </a:ext>
                </a:extLst>
              </a:tr>
              <a:tr h="48484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WTKG3</a:t>
                      </a:r>
                      <a:endParaRPr lang="ko-KR" altLang="en-US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0.312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0.275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0.498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0.481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89495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09458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73420" y="1088136"/>
            <a:ext cx="5477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3. </a:t>
            </a:r>
            <a:r>
              <a:rPr lang="ko-KR" altLang="en-US" b="1" dirty="0" smtClean="0"/>
              <a:t>탐색적 데이터 분석</a:t>
            </a:r>
            <a:endParaRPr lang="en-US" altLang="ko-KR" b="1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973420" y="1954660"/>
            <a:ext cx="10578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상관분석</a:t>
            </a:r>
            <a:r>
              <a:rPr lang="ko-KR" altLang="en-US" dirty="0" smtClean="0"/>
              <a:t> 결과</a:t>
            </a:r>
            <a:endParaRPr lang="en-US" altLang="ko-KR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973420" y="2961977"/>
            <a:ext cx="105785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HEIGHT3</a:t>
            </a:r>
            <a:r>
              <a:rPr lang="ko-KR" altLang="en-US" dirty="0" smtClean="0"/>
              <a:t>를 각각 인치</a:t>
            </a:r>
            <a:r>
              <a:rPr lang="en-US" altLang="ko-KR" dirty="0" smtClean="0"/>
              <a:t>, </a:t>
            </a:r>
            <a:r>
              <a:rPr lang="ko-KR" altLang="en-US" dirty="0" smtClean="0"/>
              <a:t>미터로 변환한 </a:t>
            </a:r>
            <a:r>
              <a:rPr lang="en-US" altLang="ko-KR" dirty="0" smtClean="0"/>
              <a:t>HTIN4, HTM4 </a:t>
            </a:r>
            <a:r>
              <a:rPr lang="ko-KR" altLang="en-US" dirty="0" smtClean="0"/>
              <a:t>이 </a:t>
            </a:r>
            <a:r>
              <a:rPr lang="en-US" altLang="ko-KR" dirty="0" smtClean="0"/>
              <a:t>2</a:t>
            </a:r>
            <a:r>
              <a:rPr lang="ko-KR" altLang="en-US" dirty="0" smtClean="0"/>
              <a:t>가지는 매우 높은 상관성을 띈다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ko-KR" altLang="en-US" dirty="0" smtClean="0"/>
              <a:t>거의 일치하는 상관성이기 때문에 </a:t>
            </a:r>
            <a:r>
              <a:rPr lang="en-US" altLang="ko-KR" dirty="0" smtClean="0"/>
              <a:t>HTIN4 </a:t>
            </a:r>
            <a:r>
              <a:rPr lang="ko-KR" altLang="en-US" dirty="0" smtClean="0"/>
              <a:t>변수를 삭제했다</a:t>
            </a:r>
            <a:r>
              <a:rPr lang="en-US" altLang="ko-KR" dirty="0" smtClean="0"/>
              <a:t>. </a:t>
            </a:r>
            <a:endParaRPr lang="en-US" altLang="ko-KR" dirty="0"/>
          </a:p>
          <a:p>
            <a:endParaRPr lang="en-US" altLang="ko-KR" dirty="0" smtClean="0"/>
          </a:p>
          <a:p>
            <a:r>
              <a:rPr lang="ko-KR" altLang="en-US" dirty="0" smtClean="0"/>
              <a:t>또한 변환한 </a:t>
            </a:r>
            <a:r>
              <a:rPr lang="en-US" altLang="ko-KR" dirty="0" smtClean="0"/>
              <a:t>HTM4</a:t>
            </a:r>
            <a:r>
              <a:rPr lang="ko-KR" altLang="en-US" dirty="0" smtClean="0"/>
              <a:t>이 해석하기에 더 </a:t>
            </a:r>
            <a:r>
              <a:rPr lang="ko-KR" altLang="en-US" dirty="0" err="1" smtClean="0"/>
              <a:t>용이함으로</a:t>
            </a:r>
            <a:r>
              <a:rPr lang="ko-KR" altLang="en-US" dirty="0" smtClean="0"/>
              <a:t> </a:t>
            </a:r>
            <a:r>
              <a:rPr lang="en-US" altLang="ko-KR" dirty="0"/>
              <a:t>HEIGHT3</a:t>
            </a:r>
            <a:r>
              <a:rPr lang="en-US" altLang="ko-KR" dirty="0" smtClean="0"/>
              <a:t> </a:t>
            </a:r>
            <a:r>
              <a:rPr lang="ko-KR" altLang="en-US" dirty="0" smtClean="0"/>
              <a:t>차원도 삭제한다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en-US" altLang="ko-KR" dirty="0" smtClean="0"/>
              <a:t>WEIGHT2</a:t>
            </a:r>
            <a:r>
              <a:rPr lang="ko-KR" altLang="en-US" dirty="0" smtClean="0"/>
              <a:t>를 </a:t>
            </a:r>
            <a:r>
              <a:rPr lang="en-US" altLang="ko-KR" dirty="0" smtClean="0"/>
              <a:t>KG</a:t>
            </a:r>
            <a:r>
              <a:rPr lang="ko-KR" altLang="en-US" dirty="0" smtClean="0"/>
              <a:t>으로 변환한 </a:t>
            </a:r>
            <a:r>
              <a:rPr lang="en-US" altLang="ko-KR" dirty="0" smtClean="0"/>
              <a:t>WTKG3 </a:t>
            </a:r>
            <a:r>
              <a:rPr lang="ko-KR" altLang="en-US" dirty="0" smtClean="0"/>
              <a:t>차원도 </a:t>
            </a:r>
            <a:r>
              <a:rPr lang="en-US" altLang="ko-KR" dirty="0" smtClean="0"/>
              <a:t>WTKG3</a:t>
            </a:r>
            <a:r>
              <a:rPr lang="ko-KR" altLang="en-US" dirty="0" smtClean="0"/>
              <a:t>가 해석에 </a:t>
            </a:r>
            <a:r>
              <a:rPr lang="ko-KR" altLang="en-US" dirty="0" err="1" smtClean="0"/>
              <a:t>용이함으로</a:t>
            </a:r>
            <a:r>
              <a:rPr lang="ko-KR" altLang="en-US" dirty="0" smtClean="0"/>
              <a:t> </a:t>
            </a:r>
            <a:r>
              <a:rPr lang="en-US" altLang="ko-KR" dirty="0" smtClean="0"/>
              <a:t>WEIGHT2</a:t>
            </a:r>
            <a:r>
              <a:rPr lang="ko-KR" altLang="en-US" dirty="0" smtClean="0"/>
              <a:t>를 삭제한다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ko-KR" altLang="en-US" dirty="0" smtClean="0"/>
              <a:t>물론 상관성도 가지고 있었다</a:t>
            </a:r>
            <a:r>
              <a:rPr lang="en-US" altLang="ko-KR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20321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73420" y="1088136"/>
            <a:ext cx="5477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3. </a:t>
            </a:r>
            <a:r>
              <a:rPr lang="ko-KR" altLang="en-US" b="1" dirty="0" smtClean="0"/>
              <a:t>탐색적 데이터 분석</a:t>
            </a:r>
            <a:endParaRPr lang="en-US" altLang="ko-KR" b="1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973420" y="2474297"/>
            <a:ext cx="105785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탐색적으로 데이터를 살펴본 결과 </a:t>
            </a:r>
            <a:r>
              <a:rPr lang="en-US" altLang="ko-KR" dirty="0" smtClean="0"/>
              <a:t>30</a:t>
            </a:r>
            <a:r>
              <a:rPr lang="ko-KR" altLang="en-US" dirty="0" smtClean="0"/>
              <a:t>개의 차원으로 축소 되었다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ko-KR" altLang="en-US" dirty="0" smtClean="0"/>
              <a:t>그러나 </a:t>
            </a:r>
            <a:r>
              <a:rPr lang="ko-KR" altLang="en-US" dirty="0" err="1" smtClean="0"/>
              <a:t>분류분석을</a:t>
            </a:r>
            <a:r>
              <a:rPr lang="ko-KR" altLang="en-US" dirty="0" smtClean="0"/>
              <a:t> 하기에 아직도 많은 차원이 존재한다고 판단되어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err="1" smtClean="0"/>
              <a:t>로지스틱회귀분석</a:t>
            </a:r>
            <a:r>
              <a:rPr lang="en-US" altLang="ko-KR" dirty="0" smtClean="0"/>
              <a:t>, C4.5, </a:t>
            </a:r>
            <a:r>
              <a:rPr lang="ko-KR" altLang="en-US" dirty="0" err="1" smtClean="0"/>
              <a:t>랜덤포레스트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인공신경망을 통해 차원을 한 단계 더 축소한다</a:t>
            </a:r>
            <a:r>
              <a:rPr lang="en-US" altLang="ko-KR" dirty="0" smtClean="0"/>
              <a:t>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73420" y="1703230"/>
            <a:ext cx="5477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결론</a:t>
            </a:r>
            <a:endParaRPr lang="en-US" altLang="ko-KR" b="1" dirty="0" smtClean="0"/>
          </a:p>
        </p:txBody>
      </p:sp>
    </p:spTree>
    <p:extLst>
      <p:ext uri="{BB962C8B-B14F-4D97-AF65-F5344CB8AC3E}">
        <p14:creationId xmlns:p14="http://schemas.microsoft.com/office/powerpoint/2010/main" val="452869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73420" y="1088136"/>
            <a:ext cx="5477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3. </a:t>
            </a:r>
            <a:r>
              <a:rPr lang="ko-KR" altLang="en-US" b="1" dirty="0" smtClean="0"/>
              <a:t>탐색적 데이터 분석</a:t>
            </a:r>
            <a:endParaRPr lang="en-US" altLang="ko-KR" b="1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973420" y="2474297"/>
            <a:ext cx="105785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또한 </a:t>
            </a:r>
            <a:r>
              <a:rPr lang="en-US" altLang="ko-KR" dirty="0" smtClean="0"/>
              <a:t>y(</a:t>
            </a:r>
            <a:r>
              <a:rPr lang="ko-KR" altLang="en-US" dirty="0" err="1" smtClean="0"/>
              <a:t>반응변수</a:t>
            </a:r>
            <a:r>
              <a:rPr lang="en-US" altLang="ko-KR" dirty="0" smtClean="0"/>
              <a:t>) </a:t>
            </a:r>
            <a:r>
              <a:rPr lang="ko-KR" altLang="en-US" dirty="0" smtClean="0"/>
              <a:t>가 굉장히 불균형 하다는 점을 알 수 있다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ko-KR" altLang="en-US" dirty="0" smtClean="0"/>
              <a:t>이런 경우엔 </a:t>
            </a:r>
            <a:r>
              <a:rPr lang="en-US" altLang="ko-KR" dirty="0"/>
              <a:t>Resampling </a:t>
            </a:r>
            <a:r>
              <a:rPr lang="en-US" altLang="ko-KR" dirty="0" smtClean="0"/>
              <a:t>Techniques</a:t>
            </a:r>
            <a:r>
              <a:rPr lang="ko-KR" altLang="en-US" dirty="0" smtClean="0"/>
              <a:t>을 써서 균형을 맞출 필요가 있다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ko-KR" altLang="en-US" dirty="0" smtClean="0"/>
              <a:t>여기선 </a:t>
            </a:r>
            <a:r>
              <a:rPr lang="en-US" altLang="ko-KR" b="1" dirty="0"/>
              <a:t>Random </a:t>
            </a:r>
            <a:r>
              <a:rPr lang="en-US" altLang="ko-KR" b="1" dirty="0" smtClean="0"/>
              <a:t>Under-Sampling </a:t>
            </a:r>
            <a:r>
              <a:rPr lang="ko-KR" altLang="en-US" dirty="0" smtClean="0"/>
              <a:t>방법을 사용한다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ko-KR" altLang="en-US" dirty="0" smtClean="0"/>
              <a:t>중요한 정보를 </a:t>
            </a:r>
            <a:r>
              <a:rPr lang="ko-KR" altLang="en-US" dirty="0" err="1" smtClean="0"/>
              <a:t>놓칠수도</a:t>
            </a:r>
            <a:r>
              <a:rPr lang="ko-KR" altLang="en-US" dirty="0" smtClean="0"/>
              <a:t> 있다는 단점이 있지만</a:t>
            </a:r>
            <a:r>
              <a:rPr lang="en-US" altLang="ko-KR" dirty="0" smtClean="0"/>
              <a:t>, </a:t>
            </a:r>
            <a:r>
              <a:rPr lang="ko-KR" altLang="en-US" dirty="0" smtClean="0"/>
              <a:t>충분히 많은 </a:t>
            </a:r>
            <a:r>
              <a:rPr lang="en-US" altLang="ko-KR" dirty="0" smtClean="0"/>
              <a:t>data</a:t>
            </a:r>
            <a:r>
              <a:rPr lang="ko-KR" altLang="en-US" dirty="0" smtClean="0"/>
              <a:t>가 있기 때문에 감수하도록 한다</a:t>
            </a:r>
            <a:r>
              <a:rPr lang="en-US" altLang="ko-KR" dirty="0" smtClean="0"/>
              <a:t>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73420" y="1703230"/>
            <a:ext cx="5477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결론</a:t>
            </a:r>
            <a:endParaRPr lang="en-US" altLang="ko-KR" b="1" dirty="0" smtClean="0"/>
          </a:p>
        </p:txBody>
      </p:sp>
    </p:spTree>
    <p:extLst>
      <p:ext uri="{BB962C8B-B14F-4D97-AF65-F5344CB8AC3E}">
        <p14:creationId xmlns:p14="http://schemas.microsoft.com/office/powerpoint/2010/main" val="1681240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73420" y="1088136"/>
            <a:ext cx="3065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4. </a:t>
            </a:r>
            <a:r>
              <a:rPr lang="ko-KR" altLang="en-US" b="1" dirty="0" err="1" smtClean="0"/>
              <a:t>데이터마이닝</a:t>
            </a:r>
            <a:endParaRPr lang="en-US" altLang="ko-KR" b="1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973420" y="1703230"/>
            <a:ext cx="5477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최적화된 변수 선택</a:t>
            </a:r>
            <a:r>
              <a:rPr lang="en-US" altLang="ko-KR" b="1" dirty="0" smtClean="0"/>
              <a:t> – </a:t>
            </a:r>
            <a:r>
              <a:rPr lang="ko-KR" altLang="en-US" b="1" dirty="0" err="1" smtClean="0"/>
              <a:t>로지스틱</a:t>
            </a:r>
            <a:r>
              <a:rPr lang="ko-KR" altLang="en-US" b="1" dirty="0" smtClean="0"/>
              <a:t> </a:t>
            </a:r>
            <a:r>
              <a:rPr lang="ko-KR" altLang="en-US" b="1" dirty="0" err="1" smtClean="0"/>
              <a:t>회귀모형</a:t>
            </a:r>
            <a:r>
              <a:rPr lang="ko-KR" altLang="en-US" b="1" dirty="0" smtClean="0"/>
              <a:t> 결과</a:t>
            </a:r>
            <a:endParaRPr lang="en-US" altLang="ko-KR" b="1" dirty="0" smtClean="0"/>
          </a:p>
        </p:txBody>
      </p:sp>
      <p:pic>
        <p:nvPicPr>
          <p:cNvPr id="1027" name="_x58263040" descr="EMB000019146d7c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834" b="85803"/>
          <a:stretch/>
        </p:blipFill>
        <p:spPr bwMode="auto">
          <a:xfrm>
            <a:off x="973420" y="2300739"/>
            <a:ext cx="10548020" cy="4450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9195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73420" y="1088136"/>
            <a:ext cx="3065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4. </a:t>
            </a:r>
            <a:r>
              <a:rPr lang="ko-KR" altLang="en-US" b="1" dirty="0" err="1" smtClean="0"/>
              <a:t>데이터마이닝</a:t>
            </a:r>
            <a:endParaRPr lang="en-US" altLang="ko-KR" b="1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973420" y="1703230"/>
            <a:ext cx="5477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최적화된 변수 선택</a:t>
            </a:r>
            <a:r>
              <a:rPr lang="en-US" altLang="ko-KR" b="1" dirty="0" smtClean="0"/>
              <a:t> – </a:t>
            </a:r>
            <a:r>
              <a:rPr lang="ko-KR" altLang="en-US" b="1" dirty="0" err="1" smtClean="0"/>
              <a:t>로지스틱</a:t>
            </a:r>
            <a:r>
              <a:rPr lang="ko-KR" altLang="en-US" b="1" dirty="0" smtClean="0"/>
              <a:t> </a:t>
            </a:r>
            <a:r>
              <a:rPr lang="ko-KR" altLang="en-US" b="1" dirty="0" err="1" smtClean="0"/>
              <a:t>회귀모형</a:t>
            </a:r>
            <a:r>
              <a:rPr lang="ko-KR" altLang="en-US" b="1" dirty="0" smtClean="0"/>
              <a:t> 결과</a:t>
            </a:r>
            <a:endParaRPr lang="en-US" altLang="ko-KR" b="1" dirty="0" smtClean="0"/>
          </a:p>
        </p:txBody>
      </p:sp>
      <p:pic>
        <p:nvPicPr>
          <p:cNvPr id="1027" name="_x58263040" descr="EMB000019146d7c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834" b="85803"/>
          <a:stretch/>
        </p:blipFill>
        <p:spPr bwMode="auto">
          <a:xfrm>
            <a:off x="973420" y="2300739"/>
            <a:ext cx="10548020" cy="4450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9002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6767</TotalTime>
  <Words>5851</Words>
  <Application>Microsoft Office PowerPoint</Application>
  <PresentationFormat>와이드스크린</PresentationFormat>
  <Paragraphs>2855</Paragraphs>
  <Slides>140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140</vt:i4>
      </vt:variant>
    </vt:vector>
  </HeadingPairs>
  <TitlesOfParts>
    <vt:vector size="144" baseType="lpstr">
      <vt:lpstr>맑은 고딕</vt:lpstr>
      <vt:lpstr>Arial</vt:lpstr>
      <vt:lpstr>Lucida Console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User</dc:creator>
  <cp:lastModifiedBy>Windows User</cp:lastModifiedBy>
  <cp:revision>907</cp:revision>
  <dcterms:created xsi:type="dcterms:W3CDTF">2018-05-29T02:41:59Z</dcterms:created>
  <dcterms:modified xsi:type="dcterms:W3CDTF">2018-06-14T07:52:40Z</dcterms:modified>
</cp:coreProperties>
</file>